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emf" ContentType="image/x-emf"/>
  <Override PartName="/ppt/media/image3.wmf" ContentType="image/x-wmf"/>
  <Override PartName="/ppt/media/image4.wmf" ContentType="image/x-wmf"/>
  <Override PartName="/ppt/media/image5.wmf" ContentType="image/x-wmf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37" Type="http://schemas.openxmlformats.org/officeDocument/2006/relationships/slide" Target="slides/slide25.xml"/><Relationship Id="rId3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abe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Google Shape;10;p24"/>
          <p:cNvSpPr/>
          <p:nvPr/>
        </p:nvSpPr>
        <p:spPr>
          <a:xfrm>
            <a:off x="367560" y="1717920"/>
            <a:ext cx="8774280" cy="5137920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Google Shape;13;p24"/>
          <p:cNvSpPr/>
          <p:nvPr/>
        </p:nvSpPr>
        <p:spPr>
          <a:xfrm>
            <a:off x="360" y="360"/>
            <a:ext cx="162720" cy="831240"/>
          </a:xfrm>
          <a:prstGeom prst="rect">
            <a:avLst/>
          </a:prstGeom>
          <a:solidFill>
            <a:srgbClr val="125c8d"/>
          </a:solidFill>
          <a:ln w="25400">
            <a:solidFill>
              <a:srgbClr val="395e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Google Shape;14;p24"/>
          <p:cNvSpPr/>
          <p:nvPr/>
        </p:nvSpPr>
        <p:spPr>
          <a:xfrm>
            <a:off x="360" y="2160000"/>
            <a:ext cx="162720" cy="831240"/>
          </a:xfrm>
          <a:prstGeom prst="rect">
            <a:avLst/>
          </a:prstGeom>
          <a:solidFill>
            <a:srgbClr val="125c8d"/>
          </a:solidFill>
          <a:ln w="25400">
            <a:solidFill>
              <a:srgbClr val="395e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Google Shape;15;p24"/>
          <p:cNvSpPr/>
          <p:nvPr/>
        </p:nvSpPr>
        <p:spPr>
          <a:xfrm>
            <a:off x="360" y="1059840"/>
            <a:ext cx="162720" cy="831240"/>
          </a:xfrm>
          <a:prstGeom prst="rect">
            <a:avLst/>
          </a:prstGeom>
          <a:solidFill>
            <a:srgbClr val="125c8d"/>
          </a:solidFill>
          <a:ln w="25400">
            <a:solidFill>
              <a:srgbClr val="395e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abe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10;p24"/>
          <p:cNvSpPr/>
          <p:nvPr/>
        </p:nvSpPr>
        <p:spPr>
          <a:xfrm>
            <a:off x="367560" y="1717920"/>
            <a:ext cx="8774280" cy="5137920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Google Shape;13;p24"/>
          <p:cNvSpPr/>
          <p:nvPr/>
        </p:nvSpPr>
        <p:spPr>
          <a:xfrm>
            <a:off x="360" y="360"/>
            <a:ext cx="162720" cy="831240"/>
          </a:xfrm>
          <a:prstGeom prst="rect">
            <a:avLst/>
          </a:prstGeom>
          <a:solidFill>
            <a:srgbClr val="125c8d"/>
          </a:solidFill>
          <a:ln w="25400">
            <a:solidFill>
              <a:srgbClr val="395e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Google Shape;14;p24"/>
          <p:cNvSpPr/>
          <p:nvPr/>
        </p:nvSpPr>
        <p:spPr>
          <a:xfrm>
            <a:off x="360" y="2160000"/>
            <a:ext cx="162720" cy="831240"/>
          </a:xfrm>
          <a:prstGeom prst="rect">
            <a:avLst/>
          </a:prstGeom>
          <a:solidFill>
            <a:srgbClr val="125c8d"/>
          </a:solidFill>
          <a:ln w="25400">
            <a:solidFill>
              <a:srgbClr val="395e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Google Shape;15;p24"/>
          <p:cNvSpPr/>
          <p:nvPr/>
        </p:nvSpPr>
        <p:spPr>
          <a:xfrm>
            <a:off x="360" y="1059840"/>
            <a:ext cx="162720" cy="831240"/>
          </a:xfrm>
          <a:prstGeom prst="rect">
            <a:avLst/>
          </a:prstGeom>
          <a:solidFill>
            <a:srgbClr val="125c8d"/>
          </a:solidFill>
          <a:ln w="25400">
            <a:solidFill>
              <a:srgbClr val="395e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abe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10;p24"/>
          <p:cNvSpPr/>
          <p:nvPr/>
        </p:nvSpPr>
        <p:spPr>
          <a:xfrm>
            <a:off x="367560" y="1717920"/>
            <a:ext cx="8774280" cy="5137920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Google Shape;13;p24"/>
          <p:cNvSpPr/>
          <p:nvPr/>
        </p:nvSpPr>
        <p:spPr>
          <a:xfrm>
            <a:off x="360" y="360"/>
            <a:ext cx="162720" cy="831240"/>
          </a:xfrm>
          <a:prstGeom prst="rect">
            <a:avLst/>
          </a:prstGeom>
          <a:solidFill>
            <a:srgbClr val="125c8d"/>
          </a:solidFill>
          <a:ln w="25400">
            <a:solidFill>
              <a:srgbClr val="395e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Google Shape;14;p24"/>
          <p:cNvSpPr/>
          <p:nvPr/>
        </p:nvSpPr>
        <p:spPr>
          <a:xfrm>
            <a:off x="360" y="2160000"/>
            <a:ext cx="162720" cy="831240"/>
          </a:xfrm>
          <a:prstGeom prst="rect">
            <a:avLst/>
          </a:prstGeom>
          <a:solidFill>
            <a:srgbClr val="125c8d"/>
          </a:solidFill>
          <a:ln w="25400">
            <a:solidFill>
              <a:srgbClr val="395e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Google Shape;15;p24"/>
          <p:cNvSpPr/>
          <p:nvPr/>
        </p:nvSpPr>
        <p:spPr>
          <a:xfrm>
            <a:off x="360" y="1059840"/>
            <a:ext cx="162720" cy="831240"/>
          </a:xfrm>
          <a:prstGeom prst="rect">
            <a:avLst/>
          </a:prstGeom>
          <a:solidFill>
            <a:srgbClr val="125c8d"/>
          </a:solidFill>
          <a:ln w="25400">
            <a:solidFill>
              <a:srgbClr val="395e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abe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;p24"/>
          <p:cNvSpPr/>
          <p:nvPr/>
        </p:nvSpPr>
        <p:spPr>
          <a:xfrm>
            <a:off x="367560" y="1717920"/>
            <a:ext cx="8774280" cy="5137920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Google Shape;13;p24"/>
          <p:cNvSpPr/>
          <p:nvPr/>
        </p:nvSpPr>
        <p:spPr>
          <a:xfrm>
            <a:off x="360" y="360"/>
            <a:ext cx="162720" cy="831240"/>
          </a:xfrm>
          <a:prstGeom prst="rect">
            <a:avLst/>
          </a:prstGeom>
          <a:solidFill>
            <a:srgbClr val="125c8d"/>
          </a:solidFill>
          <a:ln w="25400">
            <a:solidFill>
              <a:srgbClr val="395e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Google Shape;14;p24"/>
          <p:cNvSpPr/>
          <p:nvPr/>
        </p:nvSpPr>
        <p:spPr>
          <a:xfrm>
            <a:off x="360" y="2160000"/>
            <a:ext cx="162720" cy="831240"/>
          </a:xfrm>
          <a:prstGeom prst="rect">
            <a:avLst/>
          </a:prstGeom>
          <a:solidFill>
            <a:srgbClr val="125c8d"/>
          </a:solidFill>
          <a:ln w="25400">
            <a:solidFill>
              <a:srgbClr val="395e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Google Shape;15;p24"/>
          <p:cNvSpPr/>
          <p:nvPr/>
        </p:nvSpPr>
        <p:spPr>
          <a:xfrm>
            <a:off x="360" y="1059840"/>
            <a:ext cx="162720" cy="831240"/>
          </a:xfrm>
          <a:prstGeom prst="rect">
            <a:avLst/>
          </a:prstGeom>
          <a:solidFill>
            <a:srgbClr val="125c8d"/>
          </a:solidFill>
          <a:ln w="25400">
            <a:solidFill>
              <a:srgbClr val="395e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abe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/>
          <p:nvPr/>
        </p:nvSpPr>
        <p:spPr>
          <a:xfrm>
            <a:off x="367560" y="1717920"/>
            <a:ext cx="8774280" cy="5137920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Google Shape;13;p24"/>
          <p:cNvSpPr/>
          <p:nvPr/>
        </p:nvSpPr>
        <p:spPr>
          <a:xfrm>
            <a:off x="360" y="360"/>
            <a:ext cx="162720" cy="831240"/>
          </a:xfrm>
          <a:prstGeom prst="rect">
            <a:avLst/>
          </a:prstGeom>
          <a:solidFill>
            <a:srgbClr val="125c8d"/>
          </a:solidFill>
          <a:ln w="25400">
            <a:solidFill>
              <a:srgbClr val="395e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Google Shape;14;p24"/>
          <p:cNvSpPr/>
          <p:nvPr/>
        </p:nvSpPr>
        <p:spPr>
          <a:xfrm>
            <a:off x="360" y="2160000"/>
            <a:ext cx="162720" cy="831240"/>
          </a:xfrm>
          <a:prstGeom prst="rect">
            <a:avLst/>
          </a:prstGeom>
          <a:solidFill>
            <a:srgbClr val="125c8d"/>
          </a:solidFill>
          <a:ln w="25400">
            <a:solidFill>
              <a:srgbClr val="395e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Google Shape;15;p24"/>
          <p:cNvSpPr/>
          <p:nvPr/>
        </p:nvSpPr>
        <p:spPr>
          <a:xfrm>
            <a:off x="360" y="1059840"/>
            <a:ext cx="162720" cy="831240"/>
          </a:xfrm>
          <a:prstGeom prst="rect">
            <a:avLst/>
          </a:prstGeom>
          <a:solidFill>
            <a:srgbClr val="125c8d"/>
          </a:solidFill>
          <a:ln w="25400">
            <a:solidFill>
              <a:srgbClr val="395e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abe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0;p24"/>
          <p:cNvSpPr/>
          <p:nvPr/>
        </p:nvSpPr>
        <p:spPr>
          <a:xfrm>
            <a:off x="367560" y="1717920"/>
            <a:ext cx="8774280" cy="5137920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Google Shape;13;p24"/>
          <p:cNvSpPr/>
          <p:nvPr/>
        </p:nvSpPr>
        <p:spPr>
          <a:xfrm>
            <a:off x="360" y="360"/>
            <a:ext cx="162720" cy="831240"/>
          </a:xfrm>
          <a:prstGeom prst="rect">
            <a:avLst/>
          </a:prstGeom>
          <a:solidFill>
            <a:srgbClr val="125c8d"/>
          </a:solidFill>
          <a:ln w="25400">
            <a:solidFill>
              <a:srgbClr val="395e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Google Shape;14;p24"/>
          <p:cNvSpPr/>
          <p:nvPr/>
        </p:nvSpPr>
        <p:spPr>
          <a:xfrm>
            <a:off x="360" y="2160000"/>
            <a:ext cx="162720" cy="831240"/>
          </a:xfrm>
          <a:prstGeom prst="rect">
            <a:avLst/>
          </a:prstGeom>
          <a:solidFill>
            <a:srgbClr val="125c8d"/>
          </a:solidFill>
          <a:ln w="25400">
            <a:solidFill>
              <a:srgbClr val="395e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Google Shape;15;p24"/>
          <p:cNvSpPr/>
          <p:nvPr/>
        </p:nvSpPr>
        <p:spPr>
          <a:xfrm>
            <a:off x="360" y="1059840"/>
            <a:ext cx="162720" cy="831240"/>
          </a:xfrm>
          <a:prstGeom prst="rect">
            <a:avLst/>
          </a:prstGeom>
          <a:solidFill>
            <a:srgbClr val="125c8d"/>
          </a:solidFill>
          <a:ln w="25400">
            <a:solidFill>
              <a:srgbClr val="395e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abe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0;p24"/>
          <p:cNvSpPr/>
          <p:nvPr/>
        </p:nvSpPr>
        <p:spPr>
          <a:xfrm>
            <a:off x="367560" y="1717920"/>
            <a:ext cx="8774280" cy="5137920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Google Shape;13;p24"/>
          <p:cNvSpPr/>
          <p:nvPr/>
        </p:nvSpPr>
        <p:spPr>
          <a:xfrm>
            <a:off x="360" y="360"/>
            <a:ext cx="162720" cy="831240"/>
          </a:xfrm>
          <a:prstGeom prst="rect">
            <a:avLst/>
          </a:prstGeom>
          <a:solidFill>
            <a:srgbClr val="125c8d"/>
          </a:solidFill>
          <a:ln w="25400">
            <a:solidFill>
              <a:srgbClr val="395e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Google Shape;14;p24"/>
          <p:cNvSpPr/>
          <p:nvPr/>
        </p:nvSpPr>
        <p:spPr>
          <a:xfrm>
            <a:off x="360" y="2160000"/>
            <a:ext cx="162720" cy="831240"/>
          </a:xfrm>
          <a:prstGeom prst="rect">
            <a:avLst/>
          </a:prstGeom>
          <a:solidFill>
            <a:srgbClr val="125c8d"/>
          </a:solidFill>
          <a:ln w="25400">
            <a:solidFill>
              <a:srgbClr val="395e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Google Shape;15;p24"/>
          <p:cNvSpPr/>
          <p:nvPr/>
        </p:nvSpPr>
        <p:spPr>
          <a:xfrm>
            <a:off x="360" y="1059840"/>
            <a:ext cx="162720" cy="831240"/>
          </a:xfrm>
          <a:prstGeom prst="rect">
            <a:avLst/>
          </a:prstGeom>
          <a:solidFill>
            <a:srgbClr val="125c8d"/>
          </a:solidFill>
          <a:ln w="25400">
            <a:solidFill>
              <a:srgbClr val="395e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abe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10;p24"/>
          <p:cNvSpPr/>
          <p:nvPr/>
        </p:nvSpPr>
        <p:spPr>
          <a:xfrm>
            <a:off x="367560" y="1717920"/>
            <a:ext cx="8774280" cy="5137920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Google Shape;13;p24"/>
          <p:cNvSpPr/>
          <p:nvPr/>
        </p:nvSpPr>
        <p:spPr>
          <a:xfrm>
            <a:off x="360" y="360"/>
            <a:ext cx="162720" cy="831240"/>
          </a:xfrm>
          <a:prstGeom prst="rect">
            <a:avLst/>
          </a:prstGeom>
          <a:solidFill>
            <a:srgbClr val="125c8d"/>
          </a:solidFill>
          <a:ln w="25400">
            <a:solidFill>
              <a:srgbClr val="395e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Google Shape;14;p24"/>
          <p:cNvSpPr/>
          <p:nvPr/>
        </p:nvSpPr>
        <p:spPr>
          <a:xfrm>
            <a:off x="360" y="2160000"/>
            <a:ext cx="162720" cy="831240"/>
          </a:xfrm>
          <a:prstGeom prst="rect">
            <a:avLst/>
          </a:prstGeom>
          <a:solidFill>
            <a:srgbClr val="125c8d"/>
          </a:solidFill>
          <a:ln w="25400">
            <a:solidFill>
              <a:srgbClr val="395e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Google Shape;15;p24"/>
          <p:cNvSpPr/>
          <p:nvPr/>
        </p:nvSpPr>
        <p:spPr>
          <a:xfrm>
            <a:off x="360" y="1059840"/>
            <a:ext cx="162720" cy="831240"/>
          </a:xfrm>
          <a:prstGeom prst="rect">
            <a:avLst/>
          </a:prstGeom>
          <a:solidFill>
            <a:srgbClr val="125c8d"/>
          </a:solidFill>
          <a:ln w="25400">
            <a:solidFill>
              <a:srgbClr val="395e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abe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10;p24"/>
          <p:cNvSpPr/>
          <p:nvPr/>
        </p:nvSpPr>
        <p:spPr>
          <a:xfrm>
            <a:off x="367560" y="1717920"/>
            <a:ext cx="8774280" cy="5137920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Google Shape;13;p24"/>
          <p:cNvSpPr/>
          <p:nvPr/>
        </p:nvSpPr>
        <p:spPr>
          <a:xfrm>
            <a:off x="360" y="360"/>
            <a:ext cx="162720" cy="831240"/>
          </a:xfrm>
          <a:prstGeom prst="rect">
            <a:avLst/>
          </a:prstGeom>
          <a:solidFill>
            <a:srgbClr val="125c8d"/>
          </a:solidFill>
          <a:ln w="25400">
            <a:solidFill>
              <a:srgbClr val="395e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Google Shape;14;p24"/>
          <p:cNvSpPr/>
          <p:nvPr/>
        </p:nvSpPr>
        <p:spPr>
          <a:xfrm>
            <a:off x="360" y="2160000"/>
            <a:ext cx="162720" cy="831240"/>
          </a:xfrm>
          <a:prstGeom prst="rect">
            <a:avLst/>
          </a:prstGeom>
          <a:solidFill>
            <a:srgbClr val="125c8d"/>
          </a:solidFill>
          <a:ln w="25400">
            <a:solidFill>
              <a:srgbClr val="395e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Google Shape;15;p24"/>
          <p:cNvSpPr/>
          <p:nvPr/>
        </p:nvSpPr>
        <p:spPr>
          <a:xfrm>
            <a:off x="360" y="1059840"/>
            <a:ext cx="162720" cy="831240"/>
          </a:xfrm>
          <a:prstGeom prst="rect">
            <a:avLst/>
          </a:prstGeom>
          <a:solidFill>
            <a:srgbClr val="125c8d"/>
          </a:solidFill>
          <a:ln w="25400">
            <a:solidFill>
              <a:srgbClr val="395e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abe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10;p24"/>
          <p:cNvSpPr/>
          <p:nvPr/>
        </p:nvSpPr>
        <p:spPr>
          <a:xfrm>
            <a:off x="367560" y="1717920"/>
            <a:ext cx="8774280" cy="5137920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Google Shape;13;p24"/>
          <p:cNvSpPr/>
          <p:nvPr/>
        </p:nvSpPr>
        <p:spPr>
          <a:xfrm>
            <a:off x="360" y="360"/>
            <a:ext cx="162720" cy="831240"/>
          </a:xfrm>
          <a:prstGeom prst="rect">
            <a:avLst/>
          </a:prstGeom>
          <a:solidFill>
            <a:srgbClr val="125c8d"/>
          </a:solidFill>
          <a:ln w="25400">
            <a:solidFill>
              <a:srgbClr val="395e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Google Shape;14;p24"/>
          <p:cNvSpPr/>
          <p:nvPr/>
        </p:nvSpPr>
        <p:spPr>
          <a:xfrm>
            <a:off x="360" y="2160000"/>
            <a:ext cx="162720" cy="831240"/>
          </a:xfrm>
          <a:prstGeom prst="rect">
            <a:avLst/>
          </a:prstGeom>
          <a:solidFill>
            <a:srgbClr val="125c8d"/>
          </a:solidFill>
          <a:ln w="25400">
            <a:solidFill>
              <a:srgbClr val="395e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Google Shape;15;p24"/>
          <p:cNvSpPr/>
          <p:nvPr/>
        </p:nvSpPr>
        <p:spPr>
          <a:xfrm>
            <a:off x="360" y="1059840"/>
            <a:ext cx="162720" cy="831240"/>
          </a:xfrm>
          <a:prstGeom prst="rect">
            <a:avLst/>
          </a:prstGeom>
          <a:solidFill>
            <a:srgbClr val="125c8d"/>
          </a:solidFill>
          <a:ln w="25400">
            <a:solidFill>
              <a:srgbClr val="395e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abe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10;p24"/>
          <p:cNvSpPr/>
          <p:nvPr/>
        </p:nvSpPr>
        <p:spPr>
          <a:xfrm>
            <a:off x="367560" y="1717920"/>
            <a:ext cx="8774280" cy="5137920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Google Shape;13;p24"/>
          <p:cNvSpPr/>
          <p:nvPr/>
        </p:nvSpPr>
        <p:spPr>
          <a:xfrm>
            <a:off x="360" y="360"/>
            <a:ext cx="162720" cy="831240"/>
          </a:xfrm>
          <a:prstGeom prst="rect">
            <a:avLst/>
          </a:prstGeom>
          <a:solidFill>
            <a:srgbClr val="125c8d"/>
          </a:solidFill>
          <a:ln w="25400">
            <a:solidFill>
              <a:srgbClr val="395e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Google Shape;14;p24"/>
          <p:cNvSpPr/>
          <p:nvPr/>
        </p:nvSpPr>
        <p:spPr>
          <a:xfrm>
            <a:off x="360" y="2160000"/>
            <a:ext cx="162720" cy="831240"/>
          </a:xfrm>
          <a:prstGeom prst="rect">
            <a:avLst/>
          </a:prstGeom>
          <a:solidFill>
            <a:srgbClr val="125c8d"/>
          </a:solidFill>
          <a:ln w="25400">
            <a:solidFill>
              <a:srgbClr val="395e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Google Shape;15;p24"/>
          <p:cNvSpPr/>
          <p:nvPr/>
        </p:nvSpPr>
        <p:spPr>
          <a:xfrm>
            <a:off x="360" y="1059840"/>
            <a:ext cx="162720" cy="831240"/>
          </a:xfrm>
          <a:prstGeom prst="rect">
            <a:avLst/>
          </a:prstGeom>
          <a:solidFill>
            <a:srgbClr val="125c8d"/>
          </a:solidFill>
          <a:ln w="25400">
            <a:solidFill>
              <a:srgbClr val="395e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0" y="404640"/>
            <a:ext cx="8422920" cy="5686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tabLst>
                <a:tab algn="l" pos="0"/>
              </a:tabLst>
            </a:pPr>
            <a:r>
              <a:rPr b="1" lang="fr-FR" sz="2400" spc="-1" strike="noStrike">
                <a:solidFill>
                  <a:srgbClr val="ff9257"/>
                </a:solidFill>
                <a:latin typeface="Verdana"/>
                <a:ea typeface="Verdana"/>
              </a:rPr>
              <a:t>Ecole maternelle SIMONE VEIL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ctr">
              <a:lnSpc>
                <a:spcPct val="100000"/>
              </a:lnSpc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ctr">
              <a:lnSpc>
                <a:spcPct val="100000"/>
              </a:lnSpc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400" spc="-1" strike="noStrike">
                <a:solidFill>
                  <a:srgbClr val="ff9257"/>
                </a:solidFill>
                <a:latin typeface="Verdana"/>
                <a:ea typeface="Verdana"/>
              </a:rPr>
              <a:t>Diaporama de Bienvenue à tous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sldNum" idx="1"/>
          </p:nvPr>
        </p:nvSpPr>
        <p:spPr>
          <a:xfrm>
            <a:off x="8348400" y="6111720"/>
            <a:ext cx="45504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Calibri"/>
                <a:ea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F4FA0A08-5A32-4F0A-92CD-C85DC8B100D5}" type="slidenum"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3" name="Google Shape;58;p1" descr=""/>
          <p:cNvPicPr/>
          <p:nvPr/>
        </p:nvPicPr>
        <p:blipFill>
          <a:blip r:embed="rId1"/>
          <a:stretch/>
        </p:blipFill>
        <p:spPr>
          <a:xfrm>
            <a:off x="648000" y="1029600"/>
            <a:ext cx="7810560" cy="4512600"/>
          </a:xfrm>
          <a:prstGeom prst="rect">
            <a:avLst/>
          </a:prstGeom>
          <a:ln w="0">
            <a:noFill/>
          </a:ln>
        </p:spPr>
      </p:pic>
      <p:sp>
        <p:nvSpPr>
          <p:cNvPr id="64" name="Google Shape;59;p1"/>
          <p:cNvSpPr/>
          <p:nvPr/>
        </p:nvSpPr>
        <p:spPr>
          <a:xfrm>
            <a:off x="432000" y="5760000"/>
            <a:ext cx="834156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216000" indent="-21600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600" spc="-1" strike="noStrike">
                <a:solidFill>
                  <a:srgbClr val="ff9257"/>
                </a:solidFill>
                <a:latin typeface="Verdana"/>
                <a:ea typeface="Verdana"/>
              </a:rPr>
              <a:t>Diaporama de Bienvenue à tous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39640" y="476640"/>
            <a:ext cx="8181720" cy="71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rgbClr val="ff9257"/>
                </a:solidFill>
                <a:latin typeface="Verdana"/>
                <a:ea typeface="Verdana"/>
              </a:rPr>
              <a:t>1 Présentation de l’école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21200" y="1080000"/>
            <a:ext cx="8433000" cy="5470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lvl="1" marL="864000" indent="-152280">
              <a:lnSpc>
                <a:spcPct val="100000"/>
              </a:lnSpc>
              <a:buClr>
                <a:srgbClr val="f07f09"/>
              </a:buClr>
              <a:buFont typeface="Arial"/>
              <a:buChar char="•"/>
            </a:pPr>
            <a:r>
              <a:rPr b="1" lang="fr-FR" sz="2400" spc="-1" strike="noStrike">
                <a:solidFill>
                  <a:srgbClr val="000000"/>
                </a:solidFill>
                <a:latin typeface="Verdana"/>
                <a:ea typeface="Verdana"/>
              </a:rPr>
              <a:t>La santé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114480">
              <a:lnSpc>
                <a:spcPct val="100000"/>
              </a:lnSpc>
              <a:spcBef>
                <a:spcPts val="1667"/>
              </a:spcBef>
              <a:buClr>
                <a:srgbClr val="f07f09"/>
              </a:buClr>
              <a:buFont typeface="Verdana"/>
              <a:buChar char="-"/>
            </a:pPr>
            <a:r>
              <a:rPr b="0" lang="fr-FR" sz="1800" spc="-1" strike="noStrike">
                <a:solidFill>
                  <a:srgbClr val="000000"/>
                </a:solidFill>
                <a:latin typeface="Verdana"/>
                <a:ea typeface="Verdana"/>
              </a:rPr>
              <a:t>Quelques maladies entraînent une éviction : scarlatine, méningite, hépatite A, rougeole, oreillons, etc. Au retour de votre enfant, pensez au certificat de non contagion.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114480">
              <a:lnSpc>
                <a:spcPct val="100000"/>
              </a:lnSpc>
              <a:spcBef>
                <a:spcPts val="1667"/>
              </a:spcBef>
              <a:buClr>
                <a:srgbClr val="f07f09"/>
              </a:buClr>
              <a:buFont typeface="Verdana"/>
              <a:buChar char="-"/>
            </a:pPr>
            <a:r>
              <a:rPr b="0" lang="fr-FR" sz="1800" spc="-1" strike="noStrike">
                <a:solidFill>
                  <a:srgbClr val="000000"/>
                </a:solidFill>
                <a:latin typeface="Verdana"/>
                <a:ea typeface="Verdana"/>
              </a:rPr>
              <a:t>Il est recommandé de ne pas mettre son enfant malade à l’école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Verdana"/>
                <a:ea typeface="Verdana"/>
              </a:rPr>
              <a:t>- Toutes les absences doivent être justifiées (courrier, mail)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551"/>
              </a:spcBef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Verdana"/>
                <a:ea typeface="Verdana"/>
              </a:rPr>
              <a:t>- Certains enfants ont besoin de la mise en place d’un PAI (projet d’accueil individualisé) en raison d’un problème de santé nécessitant un protocole d’urgence et des médicaments (asthme, allergie...)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551"/>
              </a:spcBef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Verdana"/>
                <a:ea typeface="Verdana"/>
              </a:rPr>
              <a:t>Pensez au jour de la rentrée d'en informer la maîtresse et de récupérer un dossier PAI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551"/>
              </a:spcBef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Verdana"/>
                <a:ea typeface="Verdana"/>
              </a:rPr>
              <a:t>- Surveiller régulièrement la tête de votre enfant (poux)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sldNum" idx="10"/>
          </p:nvPr>
        </p:nvSpPr>
        <p:spPr>
          <a:xfrm>
            <a:off x="8348400" y="6111720"/>
            <a:ext cx="614160" cy="55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Calibri"/>
                <a:ea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3A8FE65D-80A9-4F4D-A55F-D57D87DF7C50}" type="slidenum"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39640" y="476640"/>
            <a:ext cx="8181720" cy="1049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rgbClr val="ff9257"/>
                </a:solidFill>
                <a:latin typeface="Verdana"/>
                <a:ea typeface="Verdana"/>
              </a:rPr>
              <a:t>2 Qu’est-ce que l’école maternelle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395640" y="1700640"/>
            <a:ext cx="8433000" cy="452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lvl="1" marL="864000" indent="-177840">
              <a:lnSpc>
                <a:spcPct val="150000"/>
              </a:lnSpc>
              <a:buClr>
                <a:srgbClr val="f07f09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Verdana"/>
                <a:ea typeface="Verdana"/>
              </a:rPr>
              <a:t>Les niveaux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177840">
              <a:lnSpc>
                <a:spcPct val="150000"/>
              </a:lnSpc>
              <a:spcBef>
                <a:spcPts val="1667"/>
              </a:spcBef>
              <a:buClr>
                <a:srgbClr val="f07f09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Verdana"/>
                <a:ea typeface="Verdana"/>
              </a:rPr>
              <a:t>Les programmes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177840">
              <a:lnSpc>
                <a:spcPct val="150000"/>
              </a:lnSpc>
              <a:spcBef>
                <a:spcPts val="1667"/>
              </a:spcBef>
              <a:buClr>
                <a:srgbClr val="f07f09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Verdana"/>
                <a:ea typeface="Verdana"/>
              </a:rPr>
              <a:t>L’organigramme de l’école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5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sldNum" idx="11"/>
          </p:nvPr>
        </p:nvSpPr>
        <p:spPr>
          <a:xfrm>
            <a:off x="8348400" y="6183720"/>
            <a:ext cx="614160" cy="55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Calibri"/>
                <a:ea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D389B5E3-0D5C-4A9C-920C-8EA5735164DC}" type="slidenum"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39640" y="476640"/>
            <a:ext cx="8181720" cy="71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rgbClr val="ff9257"/>
                </a:solidFill>
                <a:latin typeface="Verdana"/>
                <a:ea typeface="Verdana"/>
              </a:rPr>
              <a:t>2 Qu’est-ce que l’école maternelle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179640" y="1828440"/>
            <a:ext cx="8782920" cy="5027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lvl="1" marL="864000" indent="-216000">
              <a:lnSpc>
                <a:spcPct val="100000"/>
              </a:lnSpc>
              <a:buClr>
                <a:srgbClr val="f07f09"/>
              </a:buClr>
              <a:buFont typeface="Arial"/>
              <a:buChar char="•"/>
            </a:pPr>
            <a:r>
              <a:rPr b="1" lang="fr-FR" sz="3400" spc="-1" strike="noStrike">
                <a:solidFill>
                  <a:srgbClr val="000000"/>
                </a:solidFill>
                <a:latin typeface="Verdana"/>
                <a:ea typeface="Verdana"/>
              </a:rPr>
              <a:t>Les niveaux</a:t>
            </a:r>
            <a:endParaRPr b="0" lang="fr-FR" sz="3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667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Verdana"/>
                <a:ea typeface="Verdana"/>
              </a:rPr>
              <a:t>Il y a trois sections en maternelle :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667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Verdana"/>
                <a:ea typeface="Verdana"/>
              </a:rPr>
              <a:t>-  La Petite Section (PS) : de 3 à 4 ans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667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Verdana"/>
                <a:ea typeface="Verdana"/>
              </a:rPr>
              <a:t>- La Moyenne Section (MS) : de 4 à 5 ans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667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Verdana"/>
                <a:ea typeface="Verdana"/>
              </a:rPr>
              <a:t>- La Grande Section (GS) : de 5 à 6 ans 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55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55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sldNum" idx="12"/>
          </p:nvPr>
        </p:nvSpPr>
        <p:spPr>
          <a:xfrm>
            <a:off x="8348400" y="6111720"/>
            <a:ext cx="686160" cy="55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Calibri"/>
                <a:ea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146DC7FE-3FB4-4752-A990-3335C6F0F203}" type="slidenum"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39640" y="476640"/>
            <a:ext cx="8181720" cy="71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rgbClr val="ff9257"/>
                </a:solidFill>
                <a:latin typeface="Verdana"/>
                <a:ea typeface="Verdana"/>
              </a:rPr>
              <a:t>2 Qu’est-ce que l’école maternelle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179640" y="1196640"/>
            <a:ext cx="8782920" cy="5027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lvl="1" marL="864000" indent="-177840">
              <a:lnSpc>
                <a:spcPct val="100000"/>
              </a:lnSpc>
              <a:buClr>
                <a:srgbClr val="f07f09"/>
              </a:buClr>
              <a:buFont typeface="Arial"/>
              <a:buChar char="•"/>
            </a:pPr>
            <a:r>
              <a:rPr b="1" lang="fr-FR" sz="2800" spc="-1" strike="noStrike">
                <a:solidFill>
                  <a:srgbClr val="000000"/>
                </a:solidFill>
                <a:latin typeface="Verdana"/>
                <a:ea typeface="Verdana"/>
              </a:rPr>
              <a:t>Les  programmes de l’école maternelle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rgbClr val="000000"/>
                </a:solidFill>
                <a:latin typeface="Verdana"/>
                <a:ea typeface="Verdana"/>
              </a:rPr>
              <a:t>- Socialisation et autonomie « devenir élève »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551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rgbClr val="000000"/>
                </a:solidFill>
                <a:latin typeface="Verdana"/>
                <a:ea typeface="Verdana"/>
              </a:rPr>
              <a:t>- Cinq domaines :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347400" indent="-324000">
              <a:lnSpc>
                <a:spcPct val="100000"/>
              </a:lnSpc>
              <a:spcBef>
                <a:spcPts val="1800"/>
              </a:spcBef>
              <a:buClr>
                <a:srgbClr val="f07f09"/>
              </a:buClr>
              <a:buFont typeface="Noto Sans Symbols"/>
              <a:buChar char="⚫"/>
              <a:tabLst>
                <a:tab algn="l" pos="0"/>
              </a:tabLst>
            </a:pPr>
            <a:r>
              <a:rPr b="0" lang="fr-FR" sz="2100" spc="-1" strike="noStrike">
                <a:solidFill>
                  <a:srgbClr val="000000"/>
                </a:solidFill>
                <a:latin typeface="Verdana"/>
                <a:ea typeface="Verdana"/>
              </a:rPr>
              <a:t>Mobiliser le langage dans toutes ses dimensions</a:t>
            </a:r>
            <a:endParaRPr b="0" lang="fr-FR" sz="2100" spc="-1" strike="noStrike">
              <a:solidFill>
                <a:srgbClr val="000000"/>
              </a:solidFill>
              <a:latin typeface="Arial"/>
            </a:endParaRPr>
          </a:p>
          <a:p>
            <a:pPr marL="347400" indent="-324000">
              <a:lnSpc>
                <a:spcPct val="100000"/>
              </a:lnSpc>
              <a:spcBef>
                <a:spcPts val="1667"/>
              </a:spcBef>
              <a:buClr>
                <a:srgbClr val="f07f09"/>
              </a:buClr>
              <a:buFont typeface="Noto Sans Symbols"/>
              <a:buChar char="⚫"/>
              <a:tabLst>
                <a:tab algn="l" pos="0"/>
              </a:tabLst>
            </a:pPr>
            <a:r>
              <a:rPr b="0" lang="fr-FR" sz="2100" spc="-1" strike="noStrike">
                <a:solidFill>
                  <a:srgbClr val="000000"/>
                </a:solidFill>
                <a:latin typeface="Verdana"/>
                <a:ea typeface="Verdana"/>
              </a:rPr>
              <a:t>Agir, s’exprimer et comprendre à travers l’activité physique</a:t>
            </a:r>
            <a:endParaRPr b="0" lang="fr-FR" sz="2100" spc="-1" strike="noStrike">
              <a:solidFill>
                <a:srgbClr val="000000"/>
              </a:solidFill>
              <a:latin typeface="Arial"/>
            </a:endParaRPr>
          </a:p>
          <a:p>
            <a:pPr marL="347400" indent="-324000">
              <a:lnSpc>
                <a:spcPct val="100000"/>
              </a:lnSpc>
              <a:spcBef>
                <a:spcPts val="1667"/>
              </a:spcBef>
              <a:buClr>
                <a:srgbClr val="f07f09"/>
              </a:buClr>
              <a:buFont typeface="Noto Sans Symbols"/>
              <a:buChar char="⚫"/>
              <a:tabLst>
                <a:tab algn="l" pos="0"/>
              </a:tabLst>
            </a:pPr>
            <a:r>
              <a:rPr b="0" lang="fr-FR" sz="2100" spc="-1" strike="noStrike">
                <a:solidFill>
                  <a:srgbClr val="000000"/>
                </a:solidFill>
                <a:latin typeface="Verdana"/>
                <a:ea typeface="Verdana"/>
              </a:rPr>
              <a:t>Agir, s’exprimer et comprendre à travers les activités artistiques</a:t>
            </a:r>
            <a:endParaRPr b="0" lang="fr-FR" sz="2100" spc="-1" strike="noStrike">
              <a:solidFill>
                <a:srgbClr val="000000"/>
              </a:solidFill>
              <a:latin typeface="Arial"/>
            </a:endParaRPr>
          </a:p>
          <a:p>
            <a:pPr marL="347400" indent="-324000">
              <a:lnSpc>
                <a:spcPct val="100000"/>
              </a:lnSpc>
              <a:spcBef>
                <a:spcPts val="1667"/>
              </a:spcBef>
              <a:buClr>
                <a:srgbClr val="f07f09"/>
              </a:buClr>
              <a:buFont typeface="Noto Sans Symbols"/>
              <a:buChar char="⚫"/>
              <a:tabLst>
                <a:tab algn="l" pos="0"/>
              </a:tabLst>
            </a:pPr>
            <a:r>
              <a:rPr b="0" lang="fr-FR" sz="2100" spc="-1" strike="noStrike">
                <a:solidFill>
                  <a:srgbClr val="000000"/>
                </a:solidFill>
                <a:latin typeface="Verdana"/>
                <a:ea typeface="Verdana"/>
              </a:rPr>
              <a:t>Construire les premiers outils pour structurer la pensée</a:t>
            </a:r>
            <a:endParaRPr b="0" lang="fr-FR" sz="2100" spc="-1" strike="noStrike">
              <a:solidFill>
                <a:srgbClr val="000000"/>
              </a:solidFill>
              <a:latin typeface="Arial"/>
            </a:endParaRPr>
          </a:p>
          <a:p>
            <a:pPr marL="347400" indent="-324000">
              <a:lnSpc>
                <a:spcPct val="100000"/>
              </a:lnSpc>
              <a:spcBef>
                <a:spcPts val="1667"/>
              </a:spcBef>
              <a:buClr>
                <a:srgbClr val="f07f09"/>
              </a:buClr>
              <a:buFont typeface="Noto Sans Symbols"/>
              <a:buChar char="⚫"/>
              <a:tabLst>
                <a:tab algn="l" pos="0"/>
              </a:tabLst>
            </a:pPr>
            <a:r>
              <a:rPr b="0" lang="fr-FR" sz="2100" spc="-1" strike="noStrike">
                <a:solidFill>
                  <a:srgbClr val="000000"/>
                </a:solidFill>
                <a:latin typeface="Verdana"/>
                <a:ea typeface="Verdana"/>
              </a:rPr>
              <a:t>Explorer le monde</a:t>
            </a:r>
            <a:endParaRPr b="0" lang="fr-FR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sldNum" idx="13"/>
          </p:nvPr>
        </p:nvSpPr>
        <p:spPr>
          <a:xfrm>
            <a:off x="8348400" y="6111720"/>
            <a:ext cx="542160" cy="411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Calibri"/>
                <a:ea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757397B4-93CD-425A-BDD5-EEC2B7D6CE1D}" type="slidenum"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39640" y="476640"/>
            <a:ext cx="8181720" cy="71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rgbClr val="ff9257"/>
                </a:solidFill>
                <a:latin typeface="Verdana"/>
                <a:ea typeface="Verdana"/>
              </a:rPr>
              <a:t>2 Qu’est-ce que l’école maternelle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395640" y="1196640"/>
            <a:ext cx="8433000" cy="5254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74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551"/>
              </a:spcBef>
              <a:buNone/>
              <a:tabLst>
                <a:tab algn="l" pos="0"/>
              </a:tabLst>
            </a:pP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347400" indent="-324000">
              <a:lnSpc>
                <a:spcPct val="100000"/>
              </a:lnSpc>
              <a:spcBef>
                <a:spcPts val="1800"/>
              </a:spcBef>
              <a:buClr>
                <a:srgbClr val="f07f09"/>
              </a:buClr>
              <a:buFont typeface="Noto Sans Symbols"/>
              <a:buChar char=""/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Verdana"/>
                <a:ea typeface="Verdana"/>
              </a:rPr>
              <a:t>Maîtresse spécialisée :Virginie POLVENT 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347400" indent="-324000">
              <a:lnSpc>
                <a:spcPct val="100000"/>
              </a:lnSpc>
              <a:spcBef>
                <a:spcPts val="1667"/>
              </a:spcBef>
              <a:buClr>
                <a:srgbClr val="f07f09"/>
              </a:buClr>
              <a:buFont typeface="Noto Sans Symbols"/>
              <a:buChar char=""/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Verdana"/>
                <a:ea typeface="Verdana"/>
              </a:rPr>
              <a:t>Psychologue scolaire : Sabrina SCUTIFERO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667"/>
              </a:spcBef>
              <a:buNone/>
              <a:tabLst>
                <a:tab algn="l" pos="0"/>
              </a:tabLst>
            </a:pP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347400" indent="-324000">
              <a:lnSpc>
                <a:spcPct val="100000"/>
              </a:lnSpc>
              <a:spcBef>
                <a:spcPts val="1667"/>
              </a:spcBef>
              <a:buClr>
                <a:srgbClr val="f07f09"/>
              </a:buClr>
              <a:buFont typeface="Noto Sans Symbols"/>
              <a:buChar char=""/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Verdana"/>
                <a:ea typeface="Verdana"/>
              </a:rPr>
              <a:t>Médecin de PMI (protection maternelle et infantile) : Dr MANDATI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347400" indent="-324000">
              <a:lnSpc>
                <a:spcPct val="100000"/>
              </a:lnSpc>
              <a:spcBef>
                <a:spcPts val="1667"/>
              </a:spcBef>
              <a:buClr>
                <a:srgbClr val="f07f09"/>
              </a:buClr>
              <a:buFont typeface="Noto Sans Symbols"/>
              <a:buChar char=""/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Verdana"/>
                <a:ea typeface="Verdana"/>
              </a:rPr>
              <a:t>Tel :04 83 95 36 09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667"/>
              </a:spcBef>
              <a:buNone/>
              <a:tabLst>
                <a:tab algn="l" pos="0"/>
              </a:tabLst>
            </a:pPr>
            <a:endParaRPr b="0" lang="fr-FR" sz="263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667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667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sldNum" idx="14"/>
          </p:nvPr>
        </p:nvSpPr>
        <p:spPr>
          <a:xfrm>
            <a:off x="8348400" y="6111720"/>
            <a:ext cx="614520" cy="55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Calibri"/>
                <a:ea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BADA774E-16A2-4CCB-91A2-7C5A40751E17}" type="slidenum"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39640" y="476640"/>
            <a:ext cx="8181720" cy="1049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rgbClr val="ff9257"/>
                </a:solidFill>
                <a:latin typeface="Verdana"/>
                <a:ea typeface="Verdana"/>
              </a:rPr>
              <a:t>2 Préparation de la rentrée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32000" y="1080000"/>
            <a:ext cx="8433000" cy="452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lvl="1" marL="864000" indent="-165240">
              <a:lnSpc>
                <a:spcPct val="150000"/>
              </a:lnSpc>
              <a:buClr>
                <a:srgbClr val="f07f09"/>
              </a:buClr>
              <a:buFont typeface="Arial"/>
              <a:buChar char="•"/>
            </a:pPr>
            <a:r>
              <a:rPr b="0" lang="fr-FR" sz="2600" spc="-1" strike="noStrike">
                <a:solidFill>
                  <a:srgbClr val="000000"/>
                </a:solidFill>
                <a:latin typeface="Verdana"/>
                <a:ea typeface="Verdana"/>
              </a:rPr>
              <a:t>La partie administrative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165240">
              <a:lnSpc>
                <a:spcPct val="150000"/>
              </a:lnSpc>
              <a:spcBef>
                <a:spcPts val="1667"/>
              </a:spcBef>
              <a:buClr>
                <a:srgbClr val="f07f09"/>
              </a:buClr>
              <a:buFont typeface="Arial"/>
              <a:buChar char="•"/>
            </a:pPr>
            <a:r>
              <a:rPr b="0" lang="fr-FR" sz="2600" spc="-1" strike="noStrike">
                <a:solidFill>
                  <a:srgbClr val="000000"/>
                </a:solidFill>
                <a:latin typeface="Verdana"/>
                <a:ea typeface="Verdana"/>
              </a:rPr>
              <a:t>La coopérative scolaire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165240">
              <a:lnSpc>
                <a:spcPct val="150000"/>
              </a:lnSpc>
              <a:spcBef>
                <a:spcPts val="1667"/>
              </a:spcBef>
              <a:buClr>
                <a:srgbClr val="f07f09"/>
              </a:buClr>
              <a:buFont typeface="Arial"/>
              <a:buChar char="•"/>
            </a:pPr>
            <a:r>
              <a:rPr b="0" lang="fr-FR" sz="2600" spc="-1" strike="noStrike">
                <a:solidFill>
                  <a:srgbClr val="000000"/>
                </a:solidFill>
                <a:latin typeface="Verdana"/>
                <a:ea typeface="Verdana"/>
              </a:rPr>
              <a:t>Visite de l’école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165240">
              <a:lnSpc>
                <a:spcPct val="150000"/>
              </a:lnSpc>
              <a:spcBef>
                <a:spcPts val="1667"/>
              </a:spcBef>
              <a:buClr>
                <a:srgbClr val="f07f09"/>
              </a:buClr>
              <a:buFont typeface="Arial"/>
              <a:buChar char="•"/>
            </a:pPr>
            <a:r>
              <a:rPr b="0" lang="fr-FR" sz="2600" spc="-1" strike="noStrike">
                <a:solidFill>
                  <a:srgbClr val="000000"/>
                </a:solidFill>
                <a:latin typeface="Verdana"/>
                <a:ea typeface="Verdana"/>
              </a:rPr>
              <a:t>La rentrée échelonnée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165240">
              <a:lnSpc>
                <a:spcPct val="150000"/>
              </a:lnSpc>
              <a:spcBef>
                <a:spcPts val="1667"/>
              </a:spcBef>
              <a:buClr>
                <a:srgbClr val="f07f09"/>
              </a:buClr>
              <a:buFont typeface="Arial"/>
              <a:buChar char="•"/>
            </a:pPr>
            <a:r>
              <a:rPr b="0" lang="fr-FR" sz="2600" spc="-1" strike="noStrike">
                <a:solidFill>
                  <a:srgbClr val="000000"/>
                </a:solidFill>
                <a:latin typeface="Verdana"/>
                <a:ea typeface="Verdana"/>
              </a:rPr>
              <a:t>Exemple d’une journée en petite section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165240">
              <a:lnSpc>
                <a:spcPct val="150000"/>
              </a:lnSpc>
              <a:spcBef>
                <a:spcPts val="1667"/>
              </a:spcBef>
              <a:buClr>
                <a:srgbClr val="f07f09"/>
              </a:buClr>
              <a:buFont typeface="Arial"/>
              <a:buChar char="•"/>
            </a:pPr>
            <a:r>
              <a:rPr b="0" lang="fr-FR" sz="2600" spc="-1" strike="noStrike">
                <a:solidFill>
                  <a:srgbClr val="000000"/>
                </a:solidFill>
                <a:latin typeface="Verdana"/>
                <a:ea typeface="Verdana"/>
              </a:rPr>
              <a:t>Avant la rentrée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165240">
              <a:lnSpc>
                <a:spcPct val="150000"/>
              </a:lnSpc>
              <a:spcBef>
                <a:spcPts val="1667"/>
              </a:spcBef>
              <a:buClr>
                <a:srgbClr val="f07f09"/>
              </a:buClr>
              <a:buFont typeface="Arial"/>
              <a:buChar char="•"/>
            </a:pPr>
            <a:r>
              <a:rPr b="0" lang="fr-FR" sz="2600" spc="-1" strike="noStrike">
                <a:solidFill>
                  <a:srgbClr val="000000"/>
                </a:solidFill>
                <a:latin typeface="Verdana"/>
                <a:ea typeface="Verdana"/>
              </a:rPr>
              <a:t>Le jour de la rentrée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5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sldNum" idx="15"/>
          </p:nvPr>
        </p:nvSpPr>
        <p:spPr>
          <a:xfrm>
            <a:off x="8348400" y="6111720"/>
            <a:ext cx="614160" cy="483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Calibri"/>
                <a:ea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EB77E89D-2F51-4858-9CB4-BFFC9C0846BE}" type="slidenum"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39640" y="476640"/>
            <a:ext cx="8181720" cy="1049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rgbClr val="ff9257"/>
                </a:solidFill>
                <a:latin typeface="Verdana"/>
                <a:ea typeface="Verdana"/>
              </a:rPr>
              <a:t>2 Préparation de la rentrée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32000" y="1018440"/>
            <a:ext cx="8567640" cy="6181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lvl="1" marL="864000" indent="-152280">
              <a:lnSpc>
                <a:spcPct val="150000"/>
              </a:lnSpc>
              <a:buClr>
                <a:srgbClr val="f07f09"/>
              </a:buClr>
              <a:buFont typeface="Arial"/>
              <a:buChar char="•"/>
            </a:pPr>
            <a:r>
              <a:rPr b="1" lang="fr-FR" sz="1800" spc="-1" strike="noStrike">
                <a:solidFill>
                  <a:srgbClr val="000000"/>
                </a:solidFill>
                <a:latin typeface="Verdana"/>
                <a:ea typeface="Verdana"/>
              </a:rPr>
              <a:t>La partie administrative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5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fr-FR" sz="2100" spc="-1" strike="noStrike">
                <a:solidFill>
                  <a:srgbClr val="000000"/>
                </a:solidFill>
                <a:latin typeface="Verdana"/>
                <a:ea typeface="Verdana"/>
              </a:rPr>
              <a:t>Documents à fournir :</a:t>
            </a:r>
            <a:endParaRPr b="0" lang="fr-FR" sz="21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i="1" lang="fr-FR" sz="800" spc="-1" strike="noStrike" u="sng">
                <a:solidFill>
                  <a:srgbClr val="000000"/>
                </a:solidFill>
                <a:uFillTx/>
                <a:latin typeface="CIDFont+F1"/>
                <a:ea typeface="CIDFont+F1"/>
              </a:rPr>
              <a:t>1- Une photographie (portrait d’environ 10cm x 10cm) en couleur - 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i="1" lang="fr-FR" sz="800" spc="-1" strike="noStrike" u="sng">
                <a:solidFill>
                  <a:srgbClr val="000000"/>
                </a:solidFill>
                <a:uFillTx/>
                <a:latin typeface="CIDFont+F1"/>
                <a:ea typeface="CIDFont+F1"/>
              </a:rPr>
              <a:t>2- une Photo d’identité  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i="1" lang="fr-FR" sz="800" spc="-1" strike="noStrike" u="sng">
                <a:solidFill>
                  <a:srgbClr val="000000"/>
                </a:solidFill>
                <a:uFillTx/>
                <a:latin typeface="CIDFont+F1"/>
                <a:ea typeface="CIDFont+F1"/>
              </a:rPr>
              <a:t>3- Une autre fiche de renseignements à compléter pour la classe 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i="1" lang="fr-FR" sz="800" spc="-1" strike="noStrike" u="sng">
                <a:solidFill>
                  <a:srgbClr val="000000"/>
                </a:solidFill>
                <a:uFillTx/>
                <a:latin typeface="CIDFont+F1"/>
                <a:ea typeface="CIDFont+F1"/>
              </a:rPr>
              <a:t>4- Questionnaire Petite Section Maternelle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i="1" lang="fr-FR" sz="800" spc="-1" strike="noStrike" u="sng">
                <a:solidFill>
                  <a:srgbClr val="000000"/>
                </a:solidFill>
                <a:uFillTx/>
                <a:latin typeface="CIDFont+F1"/>
                <a:ea typeface="CIDFont+F1"/>
              </a:rPr>
              <a:t>5- Le passeport 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i="1" lang="fr-FR" sz="800" spc="-1" strike="noStrike" u="sng">
                <a:solidFill>
                  <a:srgbClr val="000000"/>
                </a:solidFill>
                <a:uFillTx/>
                <a:latin typeface="CIDFont+F1"/>
                <a:ea typeface="CIDFont+F1"/>
              </a:rPr>
              <a:t>6- Demande d’aménagement du temps de présence à l’école maternelle l’après-midi si nécessaire 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Verdana"/>
                <a:ea typeface="Verdana"/>
              </a:rPr>
              <a:t>7- Autorisation de prise de photos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Verdana"/>
                <a:ea typeface="Verdana"/>
              </a:rPr>
              <a:t>8- Justificatif de domicile récent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Verdana"/>
                <a:ea typeface="Verdana"/>
              </a:rPr>
              <a:t>9- Livret de famille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Verdana"/>
                <a:ea typeface="Verdana"/>
              </a:rPr>
              <a:t>10- Carnet de santé : copie de la vaccination DT Polio (obligatoire et à jour. Dans le cas contraire, vous devrez fournir un certificat de contre-indication de vaccination).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fr-FR" sz="800" spc="-1" strike="noStrike">
                <a:solidFill>
                  <a:srgbClr val="000000"/>
                </a:solidFill>
                <a:latin typeface="CIDFont+F1"/>
                <a:ea typeface="CIDFont+F1"/>
              </a:rPr>
              <a:t>11- Attestation d’assurance avec les mentions : responsabilité civile et individuelle accident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Verdana"/>
                <a:ea typeface="Verdana"/>
              </a:rPr>
              <a:t>12- Jugement de divorce ou séparation ainsi qu’un calendrier faisant apparaître les jours de garde de chaque parent.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sldNum" idx="16"/>
          </p:nvPr>
        </p:nvSpPr>
        <p:spPr>
          <a:xfrm>
            <a:off x="8348400" y="6111720"/>
            <a:ext cx="614160" cy="55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Calibri"/>
                <a:ea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43F4750C-0A6B-4A1C-B8BB-FB4017B07A60}" type="slidenum"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39640" y="476640"/>
            <a:ext cx="8181720" cy="1049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rgbClr val="ff9257"/>
                </a:solidFill>
                <a:latin typeface="Verdana"/>
                <a:ea typeface="Verdana"/>
              </a:rPr>
              <a:t>2 Préparation de la rentrée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432000" y="1018440"/>
            <a:ext cx="8433000" cy="452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lvl="1" marL="864000" indent="-152280">
              <a:lnSpc>
                <a:spcPct val="150000"/>
              </a:lnSpc>
              <a:buClr>
                <a:srgbClr val="f07f09"/>
              </a:buClr>
              <a:buFont typeface="Arial"/>
              <a:buChar char="•"/>
            </a:pPr>
            <a:r>
              <a:rPr b="1" lang="fr-FR" sz="2400" spc="-1" strike="noStrike">
                <a:solidFill>
                  <a:srgbClr val="000000"/>
                </a:solidFill>
                <a:latin typeface="Verdana"/>
                <a:ea typeface="Verdana"/>
              </a:rPr>
              <a:t>La coopérative scolaire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5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Verdana"/>
                <a:ea typeface="Verdana"/>
              </a:rPr>
              <a:t>- Participation familiale : le montant est laissé à votre appréciation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50000"/>
              </a:lnSpc>
              <a:spcBef>
                <a:spcPts val="155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Verdana"/>
                <a:ea typeface="Verdana"/>
              </a:rPr>
              <a:t>La coopérative scolaire permet le financement de projets (spectacle, les gâteaux d'anniversaires, venue de la ferme à l'école, les cadeaux de la fête des pères et des mères et matériels pédagogiques...)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50000"/>
              </a:lnSpc>
              <a:spcBef>
                <a:spcPts val="155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sldNum" idx="17"/>
          </p:nvPr>
        </p:nvSpPr>
        <p:spPr>
          <a:xfrm>
            <a:off x="8532360" y="6399720"/>
            <a:ext cx="542160" cy="55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Calibri"/>
                <a:ea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831F6C8A-C950-4132-B95C-A2D730A3D451}" type="slidenum"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39640" y="476640"/>
            <a:ext cx="8181720" cy="1049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rgbClr val="ff9257"/>
                </a:solidFill>
                <a:latin typeface="Verdana"/>
                <a:ea typeface="Verdana"/>
              </a:rPr>
              <a:t>2 Préparation de la rentrée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360000" y="1340640"/>
            <a:ext cx="8433000" cy="4345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Rentrée échelonnée le jour de la rentrée :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864000" indent="-288000">
              <a:lnSpc>
                <a:spcPct val="100000"/>
              </a:lnSpc>
              <a:spcBef>
                <a:spcPts val="1551"/>
              </a:spcBef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De 8h 15 à 8h 35  : accueil de la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première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 moitié des enfants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864000" indent="0">
              <a:lnSpc>
                <a:spcPct val="100000"/>
              </a:lnSpc>
              <a:spcBef>
                <a:spcPts val="1551"/>
              </a:spcBef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De 9h 35 à 9h 45  : les parents viennent récupérer leurs enfants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551"/>
              </a:spcBef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           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De 9h 55 à 10h15: accueil de la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deuxième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 moitié des enfants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551"/>
              </a:spcBef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           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De 11h 15 à 11h 25  : les parents viennent récupérer leurs enfants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551"/>
              </a:spcBef>
              <a:buNone/>
              <a:tabLst>
                <a:tab algn="l" pos="0"/>
              </a:tabLst>
            </a:pPr>
            <a:r>
              <a:rPr b="0" i="1" lang="fr-FR" sz="1800" spc="-1" strike="noStrike">
                <a:solidFill>
                  <a:srgbClr val="ff0000"/>
                </a:solidFill>
                <a:latin typeface="Arial"/>
                <a:ea typeface="Arial"/>
              </a:rPr>
              <a:t>      </a:t>
            </a:r>
            <a:r>
              <a:rPr b="0" i="1" lang="fr-FR" sz="1800" spc="-1" strike="noStrike">
                <a:solidFill>
                  <a:srgbClr val="ff0000"/>
                </a:solidFill>
                <a:latin typeface="Arial"/>
                <a:ea typeface="Arial"/>
              </a:rPr>
              <a:t>Avec les codes fournis par la mairie lors de l’inscription, créez votre espace personnel sur Educartable pour connaître la classe et les horaires de rentrée de votre enfant.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i="1" lang="fr-FR" sz="1800" spc="-1" strike="noStrike">
                <a:solidFill>
                  <a:srgbClr val="ff0000"/>
                </a:solidFill>
                <a:latin typeface="Arial"/>
                <a:ea typeface="Arial"/>
              </a:rPr>
              <a:t>     </a:t>
            </a:r>
            <a:r>
              <a:rPr b="0" i="1" lang="fr-FR" sz="1800" spc="-1" strike="noStrike">
                <a:solidFill>
                  <a:srgbClr val="ff0000"/>
                </a:solidFill>
                <a:latin typeface="Arial"/>
                <a:ea typeface="Arial"/>
              </a:rPr>
              <a:t>ATTENTION : cette information ne sera disponible que la veille de la rentrée         scolaire.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i="1" lang="fr-FR" sz="1800" spc="-1" strike="noStrike">
                <a:solidFill>
                  <a:srgbClr val="ff0000"/>
                </a:solidFill>
                <a:latin typeface="Arial"/>
                <a:ea typeface="Arial"/>
              </a:rPr>
              <a:t>     </a:t>
            </a:r>
            <a:r>
              <a:rPr b="0" i="1" lang="fr-FR" sz="1800" spc="-1" strike="noStrike">
                <a:solidFill>
                  <a:srgbClr val="ff0000"/>
                </a:solidFill>
                <a:latin typeface="Arial"/>
                <a:ea typeface="Arial"/>
              </a:rPr>
              <a:t>NB : téléchargez l’application Educartable sur votre téléphone et activez les          notifications Push.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551"/>
              </a:spcBef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- Le lendemain: classe entière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sldNum" idx="18"/>
          </p:nvPr>
        </p:nvSpPr>
        <p:spPr>
          <a:xfrm>
            <a:off x="8348400" y="6111720"/>
            <a:ext cx="542160" cy="411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Calibri"/>
                <a:ea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6DABA1ED-AFF4-49B9-A66A-29A2EF4FC07D}" type="slidenum"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39640" y="116640"/>
            <a:ext cx="8181720" cy="71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rgbClr val="ff9257"/>
                </a:solidFill>
                <a:latin typeface="Verdana"/>
                <a:ea typeface="Verdana"/>
              </a:rPr>
              <a:t>2 Préparation de la rentrée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288360" y="692640"/>
            <a:ext cx="8433000" cy="575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7400" indent="0">
              <a:lnSpc>
                <a:spcPct val="150000"/>
              </a:lnSpc>
              <a:buNone/>
              <a:tabLst>
                <a:tab algn="l" pos="0"/>
              </a:tabLst>
            </a:pPr>
            <a:r>
              <a:rPr b="1" lang="fr-FR" sz="1200" spc="-1" strike="noStrike">
                <a:solidFill>
                  <a:srgbClr val="000000"/>
                </a:solidFill>
                <a:latin typeface="Verdana"/>
                <a:ea typeface="Verdana"/>
              </a:rPr>
              <a:t>Exemple d’une journée de classe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marL="347400" indent="-324000">
              <a:lnSpc>
                <a:spcPct val="150000"/>
              </a:lnSpc>
              <a:spcBef>
                <a:spcPts val="1800"/>
              </a:spcBef>
              <a:buClr>
                <a:srgbClr val="f07f09"/>
              </a:buClr>
              <a:buFont typeface="Noto Sans Symbols"/>
              <a:buChar char="⚫"/>
              <a:tabLst>
                <a:tab algn="l" pos="0"/>
              </a:tabLst>
            </a:pPr>
            <a:r>
              <a:rPr b="0" lang="fr-FR" sz="1200" spc="-1" strike="noStrike">
                <a:solidFill>
                  <a:srgbClr val="000000"/>
                </a:solidFill>
                <a:latin typeface="Verdana"/>
                <a:ea typeface="Verdana"/>
              </a:rPr>
              <a:t>8h15 – 8h25 : Accueil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marL="347400" indent="-324000">
              <a:lnSpc>
                <a:spcPct val="150000"/>
              </a:lnSpc>
              <a:spcBef>
                <a:spcPts val="1667"/>
              </a:spcBef>
              <a:buClr>
                <a:srgbClr val="f07f09"/>
              </a:buClr>
              <a:buFont typeface="Noto Sans Symbols"/>
              <a:buChar char="⚫"/>
              <a:tabLst>
                <a:tab algn="l" pos="0"/>
              </a:tabLst>
            </a:pPr>
            <a:r>
              <a:rPr b="0" lang="fr-FR" sz="1200" spc="-1" strike="noStrike">
                <a:solidFill>
                  <a:srgbClr val="000000"/>
                </a:solidFill>
                <a:latin typeface="Verdana"/>
                <a:ea typeface="Verdana"/>
              </a:rPr>
              <a:t>8h40-9h00 : Rituels en regroupement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marL="347400" indent="-324000">
              <a:lnSpc>
                <a:spcPct val="150000"/>
              </a:lnSpc>
              <a:spcBef>
                <a:spcPts val="1667"/>
              </a:spcBef>
              <a:buClr>
                <a:srgbClr val="f07f09"/>
              </a:buClr>
              <a:buFont typeface="Noto Sans Symbols"/>
              <a:buChar char="⚫"/>
              <a:tabLst>
                <a:tab algn="l" pos="0"/>
              </a:tabLst>
            </a:pPr>
            <a:r>
              <a:rPr b="0" lang="fr-FR" sz="1200" spc="-1" strike="noStrike">
                <a:solidFill>
                  <a:srgbClr val="000000"/>
                </a:solidFill>
                <a:latin typeface="Verdana"/>
                <a:ea typeface="Verdana"/>
              </a:rPr>
              <a:t>9h00-9h30 : Ateliers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marL="347400" indent="-324000">
              <a:lnSpc>
                <a:spcPct val="150000"/>
              </a:lnSpc>
              <a:spcBef>
                <a:spcPts val="1667"/>
              </a:spcBef>
              <a:buClr>
                <a:srgbClr val="f07f09"/>
              </a:buClr>
              <a:buFont typeface="Noto Sans Symbols"/>
              <a:buChar char="⚫"/>
              <a:tabLst>
                <a:tab algn="l" pos="0"/>
              </a:tabLst>
            </a:pPr>
            <a:r>
              <a:rPr b="0" lang="fr-FR" sz="1200" spc="-1" strike="noStrike">
                <a:solidFill>
                  <a:srgbClr val="000000"/>
                </a:solidFill>
                <a:latin typeface="Verdana"/>
                <a:ea typeface="Verdana"/>
              </a:rPr>
              <a:t>9h30-10h : Ateliers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marL="347400" indent="-324000">
              <a:lnSpc>
                <a:spcPct val="150000"/>
              </a:lnSpc>
              <a:spcBef>
                <a:spcPts val="1667"/>
              </a:spcBef>
              <a:buClr>
                <a:srgbClr val="f07f09"/>
              </a:buClr>
              <a:buFont typeface="Noto Sans Symbols"/>
              <a:buChar char="⚫"/>
              <a:tabLst>
                <a:tab algn="l" pos="0"/>
              </a:tabLst>
            </a:pPr>
            <a:r>
              <a:rPr b="0" lang="fr-FR" sz="1200" spc="-1" strike="noStrike">
                <a:solidFill>
                  <a:srgbClr val="000000"/>
                </a:solidFill>
                <a:latin typeface="Verdana"/>
                <a:ea typeface="Verdana"/>
              </a:rPr>
              <a:t>10h-10h30 : Salle de motricité (sport)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marL="347400" indent="-324000">
              <a:lnSpc>
                <a:spcPct val="150000"/>
              </a:lnSpc>
              <a:spcBef>
                <a:spcPts val="1667"/>
              </a:spcBef>
              <a:buClr>
                <a:srgbClr val="f07f09"/>
              </a:buClr>
              <a:buFont typeface="Noto Sans Symbols"/>
              <a:buChar char="⚫"/>
              <a:tabLst>
                <a:tab algn="l" pos="0"/>
              </a:tabLst>
            </a:pPr>
            <a:r>
              <a:rPr b="0" lang="fr-FR" sz="1200" spc="-1" strike="noStrike">
                <a:solidFill>
                  <a:srgbClr val="000000"/>
                </a:solidFill>
                <a:latin typeface="Verdana"/>
                <a:ea typeface="Verdana"/>
              </a:rPr>
              <a:t>10h30-11h : Récréation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marL="347400" indent="-324000">
              <a:lnSpc>
                <a:spcPct val="150000"/>
              </a:lnSpc>
              <a:spcBef>
                <a:spcPts val="1667"/>
              </a:spcBef>
              <a:buClr>
                <a:srgbClr val="f07f09"/>
              </a:buClr>
              <a:buFont typeface="Noto Sans Symbols"/>
              <a:buChar char="⚫"/>
              <a:tabLst>
                <a:tab algn="l" pos="0"/>
              </a:tabLst>
            </a:pPr>
            <a:r>
              <a:rPr b="0" lang="fr-FR" sz="1200" spc="-1" strike="noStrike">
                <a:solidFill>
                  <a:srgbClr val="000000"/>
                </a:solidFill>
                <a:latin typeface="Verdana"/>
                <a:ea typeface="Verdana"/>
              </a:rPr>
              <a:t>11h-11h25 :Rituels en regroupement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marL="347400" indent="-324000">
              <a:lnSpc>
                <a:spcPct val="150000"/>
              </a:lnSpc>
              <a:spcBef>
                <a:spcPts val="1667"/>
              </a:spcBef>
              <a:buClr>
                <a:srgbClr val="f07f09"/>
              </a:buClr>
              <a:buFont typeface="Noto Sans Symbols"/>
              <a:buChar char="⚫"/>
              <a:tabLst>
                <a:tab algn="l" pos="0"/>
              </a:tabLst>
            </a:pPr>
            <a:r>
              <a:rPr b="0" lang="fr-FR" sz="1200" spc="-1" strike="noStrike">
                <a:solidFill>
                  <a:srgbClr val="000000"/>
                </a:solidFill>
                <a:latin typeface="Verdana"/>
                <a:ea typeface="Verdana"/>
              </a:rPr>
              <a:t>12h00- 13h15 : sieste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marL="347400" indent="-324000">
              <a:lnSpc>
                <a:spcPct val="150000"/>
              </a:lnSpc>
              <a:spcBef>
                <a:spcPts val="1667"/>
              </a:spcBef>
              <a:buClr>
                <a:srgbClr val="f07f09"/>
              </a:buClr>
              <a:buFont typeface="Noto Sans Symbols"/>
              <a:buChar char="⚫"/>
              <a:tabLst>
                <a:tab algn="l" pos="0"/>
              </a:tabLst>
            </a:pPr>
            <a:r>
              <a:rPr b="0" lang="fr-FR" sz="1200" spc="-1" strike="noStrike">
                <a:solidFill>
                  <a:srgbClr val="000000"/>
                </a:solidFill>
                <a:latin typeface="Verdana"/>
                <a:ea typeface="Verdana"/>
              </a:rPr>
              <a:t>13h15-15h : réveil échelonné – activités libres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marL="347400" indent="-324000">
              <a:lnSpc>
                <a:spcPct val="150000"/>
              </a:lnSpc>
              <a:spcBef>
                <a:spcPts val="1667"/>
              </a:spcBef>
              <a:buClr>
                <a:srgbClr val="f07f09"/>
              </a:buClr>
              <a:buFont typeface="Noto Sans Symbols"/>
              <a:buChar char="⚫"/>
              <a:tabLst>
                <a:tab algn="l" pos="0"/>
              </a:tabLst>
            </a:pPr>
            <a:r>
              <a:rPr b="0" lang="fr-FR" sz="1200" spc="-1" strike="noStrike">
                <a:solidFill>
                  <a:srgbClr val="000000"/>
                </a:solidFill>
                <a:latin typeface="Verdana"/>
                <a:ea typeface="Verdana"/>
              </a:rPr>
              <a:t>15h-15h30 : ateliers de remédiation ou activités ponctuelles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marL="347400" indent="-324000">
              <a:lnSpc>
                <a:spcPct val="150000"/>
              </a:lnSpc>
              <a:spcBef>
                <a:spcPts val="1667"/>
              </a:spcBef>
              <a:buClr>
                <a:srgbClr val="f07f09"/>
              </a:buClr>
              <a:buFont typeface="Noto Sans Symbols"/>
              <a:buChar char="⚫"/>
              <a:tabLst>
                <a:tab algn="l" pos="0"/>
              </a:tabLst>
            </a:pPr>
            <a:r>
              <a:rPr b="0" lang="fr-FR" sz="1200" spc="-1" strike="noStrike">
                <a:solidFill>
                  <a:srgbClr val="000000"/>
                </a:solidFill>
                <a:latin typeface="Verdana"/>
                <a:ea typeface="Verdana"/>
              </a:rPr>
              <a:t>15h30-16h00: récréation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marL="347400" indent="-324000">
              <a:lnSpc>
                <a:spcPct val="150000"/>
              </a:lnSpc>
              <a:spcBef>
                <a:spcPts val="1667"/>
              </a:spcBef>
              <a:buClr>
                <a:srgbClr val="f07f09"/>
              </a:buClr>
              <a:buFont typeface="Noto Sans Symbols"/>
              <a:buChar char="⚫"/>
              <a:tabLst>
                <a:tab algn="l" pos="0"/>
              </a:tabLst>
            </a:pPr>
            <a:r>
              <a:rPr b="0" lang="fr-FR" sz="1200" spc="-1" strike="noStrike">
                <a:solidFill>
                  <a:srgbClr val="000000"/>
                </a:solidFill>
                <a:latin typeface="Verdana"/>
                <a:ea typeface="Verdana"/>
              </a:rPr>
              <a:t>16h00-16h25 : Bilan de la journée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sldNum" idx="19"/>
          </p:nvPr>
        </p:nvSpPr>
        <p:spPr>
          <a:xfrm>
            <a:off x="8348400" y="6111720"/>
            <a:ext cx="542160" cy="483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Calibri"/>
                <a:ea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D6F26A8D-F321-46EA-AD2F-A00DC885A487}" type="slidenum"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28480" y="720000"/>
            <a:ext cx="8181720" cy="1049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rgbClr val="ff9257"/>
                </a:solidFill>
                <a:latin typeface="Verdana"/>
                <a:ea typeface="Verdana"/>
              </a:rPr>
              <a:t>Déroulement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67640" y="1340640"/>
            <a:ext cx="8433000" cy="452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122040">
              <a:lnSpc>
                <a:spcPct val="200000"/>
              </a:lnSpc>
              <a:buClr>
                <a:srgbClr val="f07f09"/>
              </a:buClr>
              <a:buFont typeface="Noto Sans Symbols"/>
              <a:buChar char="⚫"/>
            </a:pPr>
            <a:r>
              <a:rPr b="0" lang="fr-FR" sz="2400" spc="-1" strike="noStrike">
                <a:solidFill>
                  <a:srgbClr val="000000"/>
                </a:solidFill>
                <a:latin typeface="Verdana"/>
                <a:ea typeface="Verdana"/>
              </a:rPr>
              <a:t>1</a:t>
            </a:r>
            <a:r>
              <a:rPr b="0" lang="fr-FR" sz="2800" spc="-1" strike="noStrike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latin typeface="Verdana"/>
                <a:ea typeface="Verdana"/>
              </a:rPr>
              <a:t>Présentation de l’école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122040">
              <a:lnSpc>
                <a:spcPct val="200000"/>
              </a:lnSpc>
              <a:spcBef>
                <a:spcPts val="1667"/>
              </a:spcBef>
              <a:buClr>
                <a:srgbClr val="f07f09"/>
              </a:buClr>
              <a:buFont typeface="Noto Sans Symbols"/>
              <a:buChar char="⚫"/>
            </a:pPr>
            <a:r>
              <a:rPr b="0" lang="fr-FR" sz="2400" spc="-1" strike="noStrike">
                <a:solidFill>
                  <a:srgbClr val="000000"/>
                </a:solidFill>
                <a:latin typeface="Verdana"/>
                <a:ea typeface="Verdana"/>
              </a:rPr>
              <a:t>2  Qu’est-ce que l’école maternelle ?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122040">
              <a:lnSpc>
                <a:spcPct val="200000"/>
              </a:lnSpc>
              <a:spcBef>
                <a:spcPts val="1667"/>
              </a:spcBef>
              <a:buClr>
                <a:srgbClr val="f07f09"/>
              </a:buClr>
              <a:buFont typeface="Noto Sans Symbols"/>
              <a:buChar char="⚫"/>
            </a:pPr>
            <a:r>
              <a:rPr b="0" lang="fr-FR" sz="2400" spc="-1" strike="noStrike">
                <a:solidFill>
                  <a:srgbClr val="000000"/>
                </a:solidFill>
                <a:latin typeface="Verdana"/>
                <a:ea typeface="Verdana"/>
              </a:rPr>
              <a:t>3 Préparation de la rentrée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sldNum" idx="2"/>
          </p:nvPr>
        </p:nvSpPr>
        <p:spPr>
          <a:xfrm>
            <a:off x="8348400" y="6111720"/>
            <a:ext cx="45504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Calibri"/>
                <a:ea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D10678A6-3E91-42F0-9A1B-4E7815AC6D64}" type="slidenum"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39640" y="476640"/>
            <a:ext cx="8181720" cy="71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rgbClr val="ff9257"/>
                </a:solidFill>
                <a:latin typeface="Verdana"/>
                <a:ea typeface="Verdana"/>
              </a:rPr>
              <a:t>2 Préparation de la rentrée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312480" y="1268640"/>
            <a:ext cx="8433000" cy="503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lvl="1" marL="864000" indent="-139680">
              <a:lnSpc>
                <a:spcPct val="150000"/>
              </a:lnSpc>
              <a:buClr>
                <a:srgbClr val="f07f09"/>
              </a:buClr>
              <a:buFont typeface="Arial"/>
              <a:buChar char="•"/>
            </a:pPr>
            <a:r>
              <a:rPr b="1" lang="fr-FR" sz="2200" spc="-1" strike="noStrike">
                <a:solidFill>
                  <a:srgbClr val="000000"/>
                </a:solidFill>
                <a:latin typeface="Verdana"/>
                <a:ea typeface="Verdana"/>
              </a:rPr>
              <a:t>Avant la rentrée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139680">
              <a:lnSpc>
                <a:spcPct val="150000"/>
              </a:lnSpc>
              <a:spcBef>
                <a:spcPts val="1667"/>
              </a:spcBef>
              <a:buClr>
                <a:srgbClr val="f07f09"/>
              </a:buClr>
              <a:buFont typeface="Verdana"/>
              <a:buChar char="-"/>
            </a:pPr>
            <a:r>
              <a:rPr b="0" lang="fr-FR" sz="2200" spc="-1" strike="noStrike">
                <a:solidFill>
                  <a:srgbClr val="000000"/>
                </a:solidFill>
                <a:latin typeface="Verdana"/>
                <a:ea typeface="Verdana"/>
              </a:rPr>
              <a:t>Préparer à la séparation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139680">
              <a:lnSpc>
                <a:spcPct val="150000"/>
              </a:lnSpc>
              <a:spcBef>
                <a:spcPts val="1667"/>
              </a:spcBef>
              <a:buClr>
                <a:srgbClr val="f07f09"/>
              </a:buClr>
              <a:buFont typeface="Verdana"/>
              <a:buChar char="-"/>
            </a:pPr>
            <a:r>
              <a:rPr b="0" lang="fr-FR" sz="2200" spc="-1" strike="noStrike">
                <a:solidFill>
                  <a:srgbClr val="000000"/>
                </a:solidFill>
                <a:latin typeface="Verdana"/>
                <a:ea typeface="Verdana"/>
              </a:rPr>
              <a:t>Montrer l’école 2 jours avant la rentrée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139680">
              <a:lnSpc>
                <a:spcPct val="150000"/>
              </a:lnSpc>
              <a:spcBef>
                <a:spcPts val="1667"/>
              </a:spcBef>
              <a:buClr>
                <a:srgbClr val="f07f09"/>
              </a:buClr>
              <a:buFont typeface="Verdana"/>
              <a:buChar char="-"/>
            </a:pPr>
            <a:r>
              <a:rPr b="0" lang="fr-FR" sz="2200" spc="-1" strike="noStrike">
                <a:solidFill>
                  <a:srgbClr val="000000"/>
                </a:solidFill>
                <a:latin typeface="Verdana"/>
                <a:ea typeface="Verdana"/>
              </a:rPr>
              <a:t>Expliquer ce qu’il va faire à l’école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139680">
              <a:lnSpc>
                <a:spcPct val="150000"/>
              </a:lnSpc>
              <a:spcBef>
                <a:spcPts val="1667"/>
              </a:spcBef>
              <a:buClr>
                <a:srgbClr val="f07f09"/>
              </a:buClr>
              <a:buFont typeface="Verdana"/>
              <a:buChar char="-"/>
            </a:pPr>
            <a:r>
              <a:rPr b="0" lang="fr-FR" sz="2200" spc="-1" strike="noStrike">
                <a:solidFill>
                  <a:srgbClr val="000000"/>
                </a:solidFill>
                <a:latin typeface="Verdana"/>
                <a:ea typeface="Verdana"/>
              </a:rPr>
              <a:t>Ecrire le nom de votre enfant sur tous ses vêtements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1667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sldNum" idx="20"/>
          </p:nvPr>
        </p:nvSpPr>
        <p:spPr>
          <a:xfrm>
            <a:off x="8348400" y="6111720"/>
            <a:ext cx="542160" cy="483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Calibri"/>
                <a:ea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6AA35296-788E-4AA9-A58C-68239175DBD6}" type="slidenum"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39640" y="476640"/>
            <a:ext cx="8181720" cy="71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rgbClr val="ff9257"/>
                </a:solidFill>
                <a:latin typeface="Verdana"/>
                <a:ea typeface="Verdana"/>
              </a:rPr>
              <a:t>2 Préparation de la rentrée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312480" y="1268640"/>
            <a:ext cx="8433000" cy="5497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lvl="1" marL="864000" indent="-139680">
              <a:lnSpc>
                <a:spcPct val="150000"/>
              </a:lnSpc>
              <a:buClr>
                <a:srgbClr val="f07f09"/>
              </a:buClr>
              <a:buFont typeface="Arial"/>
              <a:buChar char="•"/>
            </a:pPr>
            <a:r>
              <a:rPr b="1" lang="fr-FR" sz="2200" spc="-1" strike="noStrike">
                <a:solidFill>
                  <a:srgbClr val="000000"/>
                </a:solidFill>
                <a:latin typeface="Verdana"/>
                <a:ea typeface="Verdana"/>
              </a:rPr>
              <a:t>Le jour de la rentrée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1667"/>
              </a:spcBef>
              <a:buNone/>
              <a:tabLst>
                <a:tab algn="l" pos="0"/>
              </a:tabLst>
            </a:pPr>
            <a:r>
              <a:rPr b="0" lang="fr-FR" sz="2200" spc="-1" strike="noStrike">
                <a:solidFill>
                  <a:srgbClr val="000000"/>
                </a:solidFill>
                <a:latin typeface="Verdana"/>
                <a:ea typeface="Verdana"/>
              </a:rPr>
              <a:t>-</a:t>
            </a:r>
            <a:r>
              <a:rPr b="0" lang="fr-FR" sz="1700" spc="-1" strike="noStrike">
                <a:solidFill>
                  <a:srgbClr val="000000"/>
                </a:solidFill>
                <a:latin typeface="Verdana"/>
                <a:ea typeface="Verdana"/>
              </a:rPr>
              <a:t>Prendre un bon petit déjeuner</a:t>
            </a:r>
            <a:endParaRPr b="0" lang="fr-FR" sz="17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1667"/>
              </a:spcBef>
              <a:buNone/>
              <a:tabLst>
                <a:tab algn="l" pos="0"/>
              </a:tabLst>
            </a:pPr>
            <a:r>
              <a:rPr b="0" lang="fr-FR" sz="1700" spc="-1" strike="noStrike">
                <a:solidFill>
                  <a:srgbClr val="000000"/>
                </a:solidFill>
                <a:latin typeface="Verdana"/>
                <a:ea typeface="Verdana"/>
              </a:rPr>
              <a:t>-Apporter un sac à dos avec le doudou et des vêtements de rechange nominatif. Pensez à écrire le prénom sur tous les habits.</a:t>
            </a:r>
            <a:endParaRPr b="0" lang="fr-FR" sz="17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108000">
              <a:lnSpc>
                <a:spcPct val="150000"/>
              </a:lnSpc>
              <a:spcBef>
                <a:spcPts val="1667"/>
              </a:spcBef>
              <a:buClr>
                <a:srgbClr val="f07f09"/>
              </a:buClr>
              <a:buFont typeface="Verdana"/>
              <a:buChar char="-"/>
              <a:tabLst>
                <a:tab algn="l" pos="0"/>
              </a:tabLst>
            </a:pPr>
            <a:r>
              <a:rPr b="0" lang="fr-FR" sz="1700" spc="-1" strike="noStrike">
                <a:solidFill>
                  <a:srgbClr val="000000"/>
                </a:solidFill>
                <a:latin typeface="Verdana"/>
                <a:ea typeface="Verdana"/>
              </a:rPr>
              <a:t>Accompagner votre enfant dans sa classe,  faire son lit au dortoir. (drap housse une place, drap ou couverture, coussin, dans un sac nominatif)</a:t>
            </a:r>
            <a:endParaRPr b="0" lang="fr-FR" sz="17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108000">
              <a:lnSpc>
                <a:spcPct val="150000"/>
              </a:lnSpc>
              <a:spcBef>
                <a:spcPts val="1667"/>
              </a:spcBef>
              <a:buClr>
                <a:srgbClr val="f07f09"/>
              </a:buClr>
              <a:buFont typeface="Verdana"/>
              <a:buChar char="-"/>
              <a:tabLst>
                <a:tab algn="l" pos="0"/>
              </a:tabLst>
            </a:pPr>
            <a:r>
              <a:rPr b="0" lang="fr-FR" sz="1700" spc="-1" strike="noStrike">
                <a:solidFill>
                  <a:srgbClr val="000000"/>
                </a:solidFill>
                <a:latin typeface="Verdana"/>
                <a:ea typeface="Verdana"/>
              </a:rPr>
              <a:t>Dire au revoir mais ne pas rester trop longtemps</a:t>
            </a:r>
            <a:endParaRPr b="0" lang="fr-FR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sldNum" idx="21"/>
          </p:nvPr>
        </p:nvSpPr>
        <p:spPr>
          <a:xfrm>
            <a:off x="8348400" y="6111720"/>
            <a:ext cx="686160" cy="483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Calibri"/>
                <a:ea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CF16553B-8871-4622-A514-C21EBEDE5F85}" type="slidenum"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685080" y="2049840"/>
            <a:ext cx="8134920" cy="3918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360000" y="1492200"/>
            <a:ext cx="8404920" cy="2647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900000" y="781560"/>
            <a:ext cx="7369920" cy="5698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900360" y="1980000"/>
            <a:ext cx="7855920" cy="269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39640" y="476640"/>
            <a:ext cx="8181720" cy="1049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rgbClr val="ff9257"/>
                </a:solidFill>
                <a:latin typeface="Verdana"/>
                <a:ea typeface="Verdana"/>
              </a:rPr>
              <a:t>1 Présentation de l’école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395640" y="1700640"/>
            <a:ext cx="8433000" cy="452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lvl="1" marL="864000" indent="-177840">
              <a:lnSpc>
                <a:spcPct val="100000"/>
              </a:lnSpc>
              <a:buClr>
                <a:srgbClr val="f07f09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Verdana"/>
                <a:ea typeface="Verdana"/>
              </a:rPr>
              <a:t>Les locaux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177840">
              <a:lnSpc>
                <a:spcPct val="100000"/>
              </a:lnSpc>
              <a:spcBef>
                <a:spcPts val="1667"/>
              </a:spcBef>
              <a:buClr>
                <a:srgbClr val="f07f09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Verdana"/>
                <a:ea typeface="Verdana"/>
              </a:rPr>
              <a:t>Les horaires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177840">
              <a:lnSpc>
                <a:spcPct val="100000"/>
              </a:lnSpc>
              <a:spcBef>
                <a:spcPts val="1667"/>
              </a:spcBef>
              <a:buClr>
                <a:srgbClr val="f07f09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Verdana"/>
                <a:ea typeface="Verdana"/>
              </a:rPr>
              <a:t>La communication école-famille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177840">
              <a:lnSpc>
                <a:spcPct val="100000"/>
              </a:lnSpc>
              <a:spcBef>
                <a:spcPts val="1667"/>
              </a:spcBef>
              <a:buClr>
                <a:srgbClr val="f07f09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Verdana"/>
                <a:ea typeface="Verdana"/>
              </a:rPr>
              <a:t>L’accueil périscolaire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177840">
              <a:lnSpc>
                <a:spcPct val="100000"/>
              </a:lnSpc>
              <a:spcBef>
                <a:spcPts val="1667"/>
              </a:spcBef>
              <a:buClr>
                <a:srgbClr val="f07f09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Verdana"/>
                <a:ea typeface="Verdana"/>
              </a:rPr>
              <a:t>Le règlement intérieur de l’école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177840">
              <a:lnSpc>
                <a:spcPct val="100000"/>
              </a:lnSpc>
              <a:spcBef>
                <a:spcPts val="1667"/>
              </a:spcBef>
              <a:buClr>
                <a:srgbClr val="f07f09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Verdana"/>
                <a:ea typeface="Verdana"/>
              </a:rPr>
              <a:t>Le conseil d’école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177840">
              <a:lnSpc>
                <a:spcPct val="100000"/>
              </a:lnSpc>
              <a:spcBef>
                <a:spcPts val="1667"/>
              </a:spcBef>
              <a:buClr>
                <a:srgbClr val="f07f09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Verdana"/>
                <a:ea typeface="Verdana"/>
              </a:rPr>
              <a:t>La santé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sldNum" idx="3"/>
          </p:nvPr>
        </p:nvSpPr>
        <p:spPr>
          <a:xfrm>
            <a:off x="8348400" y="6111720"/>
            <a:ext cx="45504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Calibri"/>
                <a:ea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E12C7277-8338-4F6C-AB40-67684E09F3FA}" type="slidenum"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21280" y="260640"/>
            <a:ext cx="8181720" cy="789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rgbClr val="ff9257"/>
                </a:solidFill>
                <a:latin typeface="Verdana"/>
                <a:ea typeface="Verdana"/>
              </a:rPr>
              <a:t>1 Présentation de l’école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395640" y="1052640"/>
            <a:ext cx="8433000" cy="539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lvl="1" marL="864000" indent="-266760">
              <a:lnSpc>
                <a:spcPct val="100000"/>
              </a:lnSpc>
              <a:buClr>
                <a:srgbClr val="f07f09"/>
              </a:buClr>
              <a:buFont typeface="Arial"/>
              <a:buChar char="•"/>
            </a:pPr>
            <a:r>
              <a:rPr b="1" lang="fr-FR" sz="4200" spc="-1" strike="noStrike">
                <a:solidFill>
                  <a:srgbClr val="000000"/>
                </a:solidFill>
                <a:latin typeface="Verdana"/>
                <a:ea typeface="Verdana"/>
              </a:rPr>
              <a:t>Les locaux</a:t>
            </a:r>
            <a:endParaRPr b="0" lang="fr-FR" sz="42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551"/>
              </a:spcBef>
              <a:buNone/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Verdana"/>
                <a:ea typeface="Verdana"/>
              </a:rPr>
              <a:t>- 8 salles de classe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667"/>
              </a:spcBef>
              <a:buNone/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Verdana"/>
                <a:ea typeface="Verdana"/>
              </a:rPr>
              <a:t>- 1 salle de motricité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667"/>
              </a:spcBef>
              <a:buNone/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Verdana"/>
                <a:ea typeface="Verdana"/>
              </a:rPr>
              <a:t>- 1 bibliothèque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667"/>
              </a:spcBef>
              <a:buNone/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Verdana"/>
                <a:ea typeface="Verdana"/>
              </a:rPr>
              <a:t>- 2 espaces de toilettes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667"/>
              </a:spcBef>
              <a:buNone/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Verdana"/>
                <a:ea typeface="Verdana"/>
              </a:rPr>
              <a:t>- 1 ou 2 dortoirs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667"/>
              </a:spcBef>
              <a:buNone/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Verdana"/>
                <a:ea typeface="Verdana"/>
              </a:rPr>
              <a:t>- 1 cour de récréation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sldNum" idx="4"/>
          </p:nvPr>
        </p:nvSpPr>
        <p:spPr>
          <a:xfrm>
            <a:off x="8348400" y="6111720"/>
            <a:ext cx="45504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Calibri"/>
                <a:ea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E13B2BA5-4C9E-460F-A570-3C46765FF307}" type="slidenum"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21280" y="260640"/>
            <a:ext cx="8181720" cy="789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rgbClr val="ff9257"/>
                </a:solidFill>
                <a:latin typeface="Verdana"/>
                <a:ea typeface="Verdana"/>
              </a:rPr>
              <a:t>1 Présentation de l’école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342720" y="713520"/>
            <a:ext cx="8433000" cy="539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74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4200" spc="-1" strike="noStrike">
                <a:solidFill>
                  <a:srgbClr val="000000"/>
                </a:solidFill>
                <a:latin typeface="Verdana"/>
                <a:ea typeface="Verdana"/>
              </a:rPr>
              <a:t>Les horaires</a:t>
            </a:r>
            <a:endParaRPr b="0" lang="fr-FR" sz="42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800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667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Verdana"/>
                <a:ea typeface="Verdana"/>
              </a:rPr>
              <a:t>Lundi, mardi, jeudi et vendredi: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667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r>
              <a:rPr b="0" lang="fr-FR" sz="2800" spc="-1" strike="noStrike">
                <a:solidFill>
                  <a:srgbClr val="000000"/>
                </a:solidFill>
                <a:latin typeface="Verdana"/>
                <a:ea typeface="Verdana"/>
              </a:rPr>
              <a:t>8h25-11h25 et 13h25-16h25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667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667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Verdana"/>
                <a:ea typeface="Verdana"/>
              </a:rPr>
              <a:t>Accueil le matin dans la classe : 8h15-8h25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667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Verdana"/>
                <a:ea typeface="Verdana"/>
              </a:rPr>
              <a:t>Accueil l’après-midi : 13h15-13h25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sldNum" idx="5"/>
          </p:nvPr>
        </p:nvSpPr>
        <p:spPr>
          <a:xfrm>
            <a:off x="8348400" y="6111720"/>
            <a:ext cx="45504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Calibri"/>
                <a:ea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AB90A4AA-515B-4B37-8CB8-AEA07C792635}" type="slidenum"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48000" y="532800"/>
            <a:ext cx="8181720" cy="1049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rgbClr val="ff9257"/>
                </a:solidFill>
                <a:latin typeface="Verdana"/>
                <a:ea typeface="Verdana"/>
              </a:rPr>
              <a:t>Plan Vigipirate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600480" y="1440000"/>
            <a:ext cx="8181720" cy="4185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667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Verdana"/>
                <a:ea typeface="Verdana"/>
              </a:rPr>
              <a:t>Voici les principales mesures du plan Vigipirate pour les écoles :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122040">
              <a:lnSpc>
                <a:spcPct val="100000"/>
              </a:lnSpc>
              <a:spcBef>
                <a:spcPts val="1667"/>
              </a:spcBef>
              <a:buClr>
                <a:srgbClr val="f07f09"/>
              </a:buClr>
              <a:buFont typeface="Noto Sans Symbols"/>
              <a:buChar char=""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Verdana"/>
                <a:ea typeface="Verdana"/>
              </a:rPr>
              <a:t>Accueil aux différents portails par un adulte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122040">
              <a:lnSpc>
                <a:spcPct val="100000"/>
              </a:lnSpc>
              <a:spcBef>
                <a:spcPts val="1667"/>
              </a:spcBef>
              <a:buClr>
                <a:srgbClr val="f07f09"/>
              </a:buClr>
              <a:buFont typeface="Noto Sans Symbols"/>
              <a:buChar char=""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Verdana"/>
                <a:ea typeface="Verdana"/>
              </a:rPr>
              <a:t>Contrôle des identités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122040">
              <a:lnSpc>
                <a:spcPct val="100000"/>
              </a:lnSpc>
              <a:spcBef>
                <a:spcPts val="1667"/>
              </a:spcBef>
              <a:buClr>
                <a:srgbClr val="f07f09"/>
              </a:buClr>
              <a:buFont typeface="Noto Sans Symbols"/>
              <a:buChar char=""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Verdana"/>
                <a:ea typeface="Verdana"/>
              </a:rPr>
              <a:t>Organisation d’exercices de sécurité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122040">
              <a:lnSpc>
                <a:spcPct val="100000"/>
              </a:lnSpc>
              <a:spcBef>
                <a:spcPts val="1667"/>
              </a:spcBef>
              <a:buClr>
                <a:srgbClr val="f07f09"/>
              </a:buClr>
              <a:buFont typeface="Noto Sans Symbols"/>
              <a:buChar char=""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Verdana"/>
                <a:ea typeface="Verdana"/>
              </a:rPr>
              <a:t>Interdiction de stationner devant l’école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122040">
              <a:lnSpc>
                <a:spcPct val="100000"/>
              </a:lnSpc>
              <a:spcBef>
                <a:spcPts val="1667"/>
              </a:spcBef>
              <a:buClr>
                <a:srgbClr val="f07f09"/>
              </a:buClr>
              <a:buFont typeface="Noto Sans Symbols"/>
              <a:buChar char=""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Verdana"/>
                <a:ea typeface="Verdana"/>
              </a:rPr>
              <a:t>Éviter les attroupements devant l’école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122040">
              <a:lnSpc>
                <a:spcPct val="100000"/>
              </a:lnSpc>
              <a:spcBef>
                <a:spcPts val="1667"/>
              </a:spcBef>
              <a:buClr>
                <a:srgbClr val="f07f09"/>
              </a:buClr>
              <a:buFont typeface="Noto Sans Symbols"/>
              <a:buChar char=""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Verdana"/>
                <a:ea typeface="Verdana"/>
              </a:rPr>
              <a:t>Déclaration de manifestations et sorties scolaires auprès des services académiques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sldNum" idx="6"/>
          </p:nvPr>
        </p:nvSpPr>
        <p:spPr>
          <a:xfrm>
            <a:off x="8348400" y="6111720"/>
            <a:ext cx="45504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Calibri"/>
                <a:ea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ACC5E3F2-CC93-493A-AF5F-CC8F6D40DC11}" type="slidenum"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21280" y="332640"/>
            <a:ext cx="8181720" cy="861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rgbClr val="ff9257"/>
                </a:solidFill>
                <a:latin typeface="Verdana"/>
                <a:ea typeface="Verdana"/>
              </a:rPr>
              <a:t>1 Présentation de l’école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637200" y="875160"/>
            <a:ext cx="8433000" cy="5027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lvl="1" marL="864000" indent="-241200">
              <a:lnSpc>
                <a:spcPct val="100000"/>
              </a:lnSpc>
              <a:buClr>
                <a:srgbClr val="f07f09"/>
              </a:buClr>
              <a:buFont typeface="Arial"/>
              <a:buChar char="•"/>
            </a:pPr>
            <a:r>
              <a:rPr b="1" lang="fr-FR" sz="3800" spc="-1" strike="noStrike">
                <a:solidFill>
                  <a:srgbClr val="000000"/>
                </a:solidFill>
                <a:latin typeface="Verdana"/>
                <a:ea typeface="Verdana"/>
              </a:rPr>
              <a:t>La communication école-famille</a:t>
            </a:r>
            <a:endParaRPr b="0" lang="fr-FR" sz="3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133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Noto Sans Symbols"/>
              <a:buChar char="–"/>
            </a:pPr>
            <a:r>
              <a:rPr b="0" lang="fr-FR" sz="2800" spc="-1" strike="noStrike">
                <a:solidFill>
                  <a:srgbClr val="000000"/>
                </a:solidFill>
                <a:latin typeface="Verdana"/>
                <a:ea typeface="Verdana"/>
              </a:rPr>
              <a:t>Téléphone : 04 42 32 63 21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133200">
              <a:lnSpc>
                <a:spcPct val="100000"/>
              </a:lnSpc>
              <a:spcBef>
                <a:spcPts val="930"/>
              </a:spcBef>
              <a:buClr>
                <a:srgbClr val="000000"/>
              </a:buClr>
              <a:buFont typeface="Noto Sans Symbols"/>
              <a:buChar char="–"/>
            </a:pPr>
            <a:r>
              <a:rPr b="0" lang="fr-FR" sz="2800" spc="-1" strike="noStrike">
                <a:solidFill>
                  <a:srgbClr val="000000"/>
                </a:solidFill>
                <a:latin typeface="Verdana"/>
                <a:ea typeface="Verdana"/>
              </a:rPr>
              <a:t>Mail : ecole.0831162M@ac-nice.fr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152280">
              <a:lnSpc>
                <a:spcPct val="100000"/>
              </a:lnSpc>
              <a:spcBef>
                <a:spcPts val="1179"/>
              </a:spcBef>
              <a:buClr>
                <a:srgbClr val="f07f09"/>
              </a:buClr>
              <a:buFont typeface="Arial"/>
              <a:buChar char="•"/>
            </a:pPr>
            <a:r>
              <a:rPr b="1" lang="fr-FR" sz="2400" spc="-1" strike="noStrike">
                <a:solidFill>
                  <a:srgbClr val="000000"/>
                </a:solidFill>
                <a:latin typeface="Verdana"/>
                <a:ea typeface="Verdana"/>
              </a:rPr>
              <a:t>Le portail des familles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fr-FR" sz="2900" spc="-1" strike="noStrike">
                <a:solidFill>
                  <a:srgbClr val="000000"/>
                </a:solidFill>
                <a:latin typeface="Verdana"/>
                <a:ea typeface="Verdana"/>
              </a:rPr>
              <a:t>inscriptions cantine par Internet via le Site Officiel de la Mairie de Saint-Zacharie</a:t>
            </a:r>
            <a:endParaRPr b="0" lang="fr-FR" sz="29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551"/>
              </a:spcBef>
              <a:buNone/>
              <a:tabLst>
                <a:tab algn="l" pos="0"/>
              </a:tabLst>
            </a:pPr>
            <a:r>
              <a:rPr b="0" lang="fr-FR" sz="2900" spc="-1" strike="noStrike">
                <a:solidFill>
                  <a:srgbClr val="000000"/>
                </a:solidFill>
                <a:latin typeface="Verdana"/>
                <a:ea typeface="Verdana"/>
              </a:rPr>
              <a:t>Pour toute demande, c</a:t>
            </a:r>
            <a:r>
              <a:rPr b="0" lang="fr-FR" sz="2800" spc="-1" strike="noStrike">
                <a:solidFill>
                  <a:srgbClr val="000000"/>
                </a:solidFill>
                <a:latin typeface="Verdana"/>
                <a:ea typeface="Verdana"/>
              </a:rPr>
              <a:t>ontactez la cantine Tel: 04.42.32.63.23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20000"/>
              </a:lnSpc>
              <a:spcBef>
                <a:spcPts val="155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sldNum" idx="7"/>
          </p:nvPr>
        </p:nvSpPr>
        <p:spPr>
          <a:xfrm>
            <a:off x="8348400" y="6111720"/>
            <a:ext cx="45504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Calibri"/>
                <a:ea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B4D51AFD-1066-4B88-B515-BDF0F313BA14}" type="slidenum"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080000" y="360360"/>
            <a:ext cx="8181720" cy="861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rgbClr val="ff9257"/>
                </a:solidFill>
                <a:latin typeface="Verdana"/>
                <a:ea typeface="Verdana"/>
              </a:rPr>
              <a:t>1 Présentation de l’école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370440" y="1019160"/>
            <a:ext cx="8433000" cy="5027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3400" spc="-1" strike="noStrike">
                <a:solidFill>
                  <a:srgbClr val="000000"/>
                </a:solidFill>
                <a:latin typeface="Verdana"/>
                <a:ea typeface="Verdana"/>
              </a:rPr>
              <a:t>L’accueil périscolaire</a:t>
            </a:r>
            <a:endParaRPr b="0" lang="fr-FR" sz="34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930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Verdana"/>
                <a:ea typeface="Verdana"/>
              </a:rPr>
              <a:t>Les enfants doivent être inscrits minimum une semaine à l’avance auprès du secrétariat.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930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Verdana"/>
                <a:ea typeface="Verdana"/>
              </a:rPr>
              <a:t>Contact: Charlène MARCHAND 07 68 63 25 77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551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Verdana"/>
                <a:ea typeface="Verdana"/>
              </a:rPr>
              <a:t>Mail : al.stzacharie@odelvar.com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551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Verdana"/>
                <a:ea typeface="Verdana"/>
              </a:rPr>
              <a:t>Horaires d’accueil :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551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Verdana"/>
                <a:ea typeface="Verdana"/>
              </a:rPr>
              <a:t>Matin : de 7h30 à 8h30,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551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Verdana"/>
                <a:ea typeface="Verdana"/>
              </a:rPr>
              <a:t>Soir : de 16h30 à 18h30,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20000"/>
              </a:lnSpc>
              <a:spcBef>
                <a:spcPts val="1551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Verdana"/>
                <a:ea typeface="Verdana"/>
              </a:rPr>
              <a:t>- Garderie : lundi, mardi, jeudi et vendredi de 7h30 à 8h20 et de 16h30 à 18h30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20000"/>
              </a:lnSpc>
              <a:spcBef>
                <a:spcPts val="1551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Verdana"/>
                <a:ea typeface="Verdana"/>
              </a:rPr>
              <a:t>- Centre aéré : mercredi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sldNum" idx="8"/>
          </p:nvPr>
        </p:nvSpPr>
        <p:spPr>
          <a:xfrm>
            <a:off x="8348400" y="6111720"/>
            <a:ext cx="45504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Calibri"/>
                <a:ea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9A0BBA1C-0090-4500-A320-22F932F4FFB9}" type="slidenum"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21280" y="332640"/>
            <a:ext cx="8181720" cy="861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rgbClr val="ff9257"/>
                </a:solidFill>
                <a:latin typeface="Verdana"/>
                <a:ea typeface="Verdana"/>
              </a:rPr>
              <a:t>1 Présentation de l’école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395640" y="1208160"/>
            <a:ext cx="8433000" cy="5027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lvl="1" marL="864000" indent="-152280">
              <a:lnSpc>
                <a:spcPct val="100000"/>
              </a:lnSpc>
              <a:buClr>
                <a:srgbClr val="f07f09"/>
              </a:buClr>
              <a:buFont typeface="Arial"/>
              <a:buChar char="•"/>
            </a:pPr>
            <a:r>
              <a:rPr b="1" lang="fr-FR" sz="2400" spc="-1" strike="noStrike">
                <a:solidFill>
                  <a:srgbClr val="000000"/>
                </a:solidFill>
                <a:latin typeface="Verdana"/>
                <a:ea typeface="Verdana"/>
              </a:rPr>
              <a:t>Le règlement intérieur de l’école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Verdana"/>
                <a:ea typeface="Verdana"/>
              </a:rPr>
              <a:t>Il est basé sur le règlement départemental des écoles maternelles du VAR élaboré par l’Inspection Académique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551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Verdana"/>
                <a:ea typeface="Verdana"/>
              </a:rPr>
              <a:t>- Obligation d’assiduité et de ponctualité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551"/>
              </a:spcBef>
              <a:buNone/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1" marL="347400" indent="-152280">
              <a:lnSpc>
                <a:spcPct val="100000"/>
              </a:lnSpc>
              <a:spcBef>
                <a:spcPts val="1800"/>
              </a:spcBef>
              <a:buClr>
                <a:srgbClr val="f07f09"/>
              </a:buClr>
              <a:buFont typeface="Arial"/>
              <a:buChar char="•"/>
              <a:tabLst>
                <a:tab algn="l" pos="0"/>
              </a:tabLst>
            </a:pPr>
            <a:r>
              <a:rPr b="1" lang="fr-FR" sz="2400" spc="-1" strike="noStrike">
                <a:solidFill>
                  <a:srgbClr val="000000"/>
                </a:solidFill>
                <a:latin typeface="Verdana"/>
                <a:ea typeface="Verdana"/>
              </a:rPr>
              <a:t>Le conseil d’école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Verdana"/>
                <a:ea typeface="Verdana"/>
              </a:rPr>
              <a:t>Il y a 3 conseils d’école par an (1 par trimestre)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551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Verdana"/>
                <a:ea typeface="Verdana"/>
              </a:rPr>
              <a:t>Les délégués de parents d’élèves élus assistent aux conseils d’école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347400" indent="0">
              <a:lnSpc>
                <a:spcPct val="100000"/>
              </a:lnSpc>
              <a:spcBef>
                <a:spcPts val="1551"/>
              </a:spcBef>
              <a:buNone/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sldNum" idx="9"/>
          </p:nvPr>
        </p:nvSpPr>
        <p:spPr>
          <a:xfrm>
            <a:off x="8348400" y="6111720"/>
            <a:ext cx="45504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Calibri"/>
                <a:ea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47CA1B7E-72C1-4FB6-A6B4-2DDD783585E9}" type="slidenum"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lyt-coo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lyt-coo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lyt-coo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yt-coo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yt-coo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lyt-coo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lyt-coo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lyt-coo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lyt-coo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lyt-coo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lyt-coo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Application>LibreOffice/24.2.4.2$Windows_X86_64 LibreOffice_project/51a6219feb6075d9a4c46691dcfe0cd9c4fff3c2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charlotte Fouris</dc:creator>
  <dc:description/>
  <dc:language>fr-FR</dc:language>
  <cp:lastModifiedBy/>
  <dcterms:modified xsi:type="dcterms:W3CDTF">2025-01-28T16:16:56Z</dcterms:modified>
  <cp:revision>6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